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omments/comment1.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57" r:id="rId5"/>
    <p:sldId id="262" r:id="rId6"/>
    <p:sldId id="261" r:id="rId7"/>
    <p:sldId id="263" r:id="rId8"/>
    <p:sldId id="264" r:id="rId9"/>
    <p:sldId id="265" r:id="rId10"/>
    <p:sldId id="266"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Schenk" initials="BS" lastIdx="2" clrIdx="0">
    <p:extLst>
      <p:ext uri="{19B8F6BF-5375-455C-9EA6-DF929625EA0E}">
        <p15:presenceInfo xmlns:p15="http://schemas.microsoft.com/office/powerpoint/2012/main" userId="6e15e03d371082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Village of Naples Revenue Sources FYE 2020</a:t>
            </a:r>
          </a:p>
        </c:rich>
      </c:tx>
      <c:layout>
        <c:manualLayout>
          <c:xMode val="edge"/>
          <c:yMode val="edge"/>
          <c:x val="1.0398475176386144E-2"/>
          <c:y val="1.235130972949047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E3-4FE2-B1E7-A8BD0E9C32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E3-4FE2-B1E7-A8BD0E9C325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E3-4FE2-B1E7-A8BD0E9C325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E3-4FE2-B1E7-A8BD0E9C325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DE3-4FE2-B1E7-A8BD0E9C325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DE3-4FE2-B1E7-A8BD0E9C325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DE3-4FE2-B1E7-A8BD0E9C325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DE3-4FE2-B1E7-A8BD0E9C325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DE3-4FE2-B1E7-A8BD0E9C325D}"/>
              </c:ext>
            </c:extLst>
          </c:dPt>
          <c:dLbls>
            <c:dLbl>
              <c:idx val="6"/>
              <c:tx>
                <c:rich>
                  <a:bodyPr/>
                  <a:lstStyle/>
                  <a:p>
                    <a:fld id="{325DD71F-0308-44F1-B5CF-ED379D00FCBD}" type="VALUE">
                      <a:rPr lang="en-US">
                        <a:solidFill>
                          <a:srgbClr val="FF0000"/>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DE3-4FE2-B1E7-A8BD0E9C325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Sheet1!$A$4:$A$12</c:f>
              <c:strCache>
                <c:ptCount val="9"/>
                <c:pt idx="0">
                  <c:v>Real Property Tax</c:v>
                </c:pt>
                <c:pt idx="1">
                  <c:v>Interest, Penalties, Pilots on Real Property</c:v>
                </c:pt>
                <c:pt idx="2">
                  <c:v>Share of County Sales Tax</c:v>
                </c:pt>
                <c:pt idx="3">
                  <c:v>Zoning Fees, Recreation Fees, Other Admin</c:v>
                </c:pt>
                <c:pt idx="4">
                  <c:v>Fire Protection Services</c:v>
                </c:pt>
                <c:pt idx="5">
                  <c:v>Youth Recreation Services</c:v>
                </c:pt>
                <c:pt idx="6">
                  <c:v>Other</c:v>
                </c:pt>
                <c:pt idx="7">
                  <c:v>Water use charges</c:v>
                </c:pt>
                <c:pt idx="8">
                  <c:v>Bulk water sales, Interest and penalties</c:v>
                </c:pt>
              </c:strCache>
            </c:strRef>
          </c:cat>
          <c:val>
            <c:numRef>
              <c:f>Sheet1!$B$4:$B$12</c:f>
              <c:numCache>
                <c:formatCode>"$"#,##0.00</c:formatCode>
                <c:ptCount val="9"/>
                <c:pt idx="0">
                  <c:v>257552</c:v>
                </c:pt>
                <c:pt idx="1">
                  <c:v>19415</c:v>
                </c:pt>
                <c:pt idx="2">
                  <c:v>335000</c:v>
                </c:pt>
                <c:pt idx="3">
                  <c:v>8975</c:v>
                </c:pt>
                <c:pt idx="4">
                  <c:v>210617</c:v>
                </c:pt>
                <c:pt idx="5">
                  <c:v>17000</c:v>
                </c:pt>
                <c:pt idx="6">
                  <c:v>65535</c:v>
                </c:pt>
                <c:pt idx="7">
                  <c:v>340000</c:v>
                </c:pt>
                <c:pt idx="8">
                  <c:v>3428</c:v>
                </c:pt>
              </c:numCache>
            </c:numRef>
          </c:val>
          <c:extLst>
            <c:ext xmlns:c16="http://schemas.microsoft.com/office/drawing/2014/chart" uri="{C3380CC4-5D6E-409C-BE32-E72D297353CC}">
              <c16:uniqueId val="{00000012-ADE3-4FE2-B1E7-A8BD0E9C325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WHERE</a:t>
            </a:r>
            <a:r>
              <a:rPr lang="en-US" sz="2400" baseline="0" dirty="0"/>
              <a:t> DOES IT GO</a:t>
            </a:r>
            <a:endParaRPr lang="en-US" sz="2400" dirty="0"/>
          </a:p>
        </c:rich>
      </c:tx>
      <c:layout>
        <c:manualLayout>
          <c:xMode val="edge"/>
          <c:yMode val="edge"/>
          <c:x val="0.6269953239533128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F1-43BC-8EA1-03A6D6B2D0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F1-43BC-8EA1-03A6D6B2D0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EF1-43BC-8EA1-03A6D6B2D0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F1-43BC-8EA1-03A6D6B2D0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EF1-43BC-8EA1-03A6D6B2D03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EF1-43BC-8EA1-03A6D6B2D03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EF1-43BC-8EA1-03A6D6B2D03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EF1-43BC-8EA1-03A6D6B2D03F}"/>
              </c:ext>
            </c:extLst>
          </c:dPt>
          <c:dLbls>
            <c:dLbl>
              <c:idx val="1"/>
              <c:layout>
                <c:manualLayout>
                  <c:x val="0.217451038402529"/>
                  <c:y val="-8.53680787352559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F1-43BC-8EA1-03A6D6B2D03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Sheet1!$A$4:$A$31</c:f>
              <c:strCache>
                <c:ptCount val="8"/>
                <c:pt idx="0">
                  <c:v>Payroll and related expenses</c:v>
                </c:pt>
                <c:pt idx="1">
                  <c:v>Medical Insurance</c:v>
                </c:pt>
                <c:pt idx="2">
                  <c:v>Property\ Liability\ Professional insurance</c:v>
                </c:pt>
                <c:pt idx="3">
                  <c:v>Fire Protection services</c:v>
                </c:pt>
                <c:pt idx="4">
                  <c:v>Street Maintenance and General DPW</c:v>
                </c:pt>
                <c:pt idx="5">
                  <c:v>Water Operations</c:v>
                </c:pt>
                <c:pt idx="6">
                  <c:v>Debt Service</c:v>
                </c:pt>
                <c:pt idx="7">
                  <c:v>Other Contractual Obligations</c:v>
                </c:pt>
              </c:strCache>
            </c:strRef>
          </c:cat>
          <c:val>
            <c:numRef>
              <c:f>Sheet1!$B$4:$B$31</c:f>
              <c:numCache>
                <c:formatCode>"$"#,##0.00</c:formatCode>
                <c:ptCount val="8"/>
                <c:pt idx="0">
                  <c:v>532413</c:v>
                </c:pt>
                <c:pt idx="1">
                  <c:v>86683</c:v>
                </c:pt>
                <c:pt idx="2">
                  <c:v>39055</c:v>
                </c:pt>
                <c:pt idx="3">
                  <c:v>146895</c:v>
                </c:pt>
                <c:pt idx="4">
                  <c:v>142000</c:v>
                </c:pt>
                <c:pt idx="5">
                  <c:v>101000</c:v>
                </c:pt>
                <c:pt idx="6">
                  <c:v>148326</c:v>
                </c:pt>
                <c:pt idx="7">
                  <c:v>61150</c:v>
                </c:pt>
              </c:numCache>
            </c:numRef>
          </c:val>
          <c:extLst>
            <c:ext xmlns:c16="http://schemas.microsoft.com/office/drawing/2014/chart" uri="{C3380CC4-5D6E-409C-BE32-E72D297353CC}">
              <c16:uniqueId val="{00000010-0EF1-43BC-8EA1-03A6D6B2D03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 APPROPRIATIONS</c:v>
                </c:pt>
              </c:strCache>
            </c:strRef>
          </c:tx>
          <c:spPr>
            <a:ln w="28575" cap="rnd">
              <a:solidFill>
                <a:schemeClr val="accent1"/>
              </a:solidFill>
              <a:round/>
            </a:ln>
            <a:effectLst/>
          </c:spPr>
          <c:marker>
            <c:symbol val="none"/>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"$"#,##0.00</c:formatCode>
                <c:ptCount val="11"/>
                <c:pt idx="0">
                  <c:v>1042311</c:v>
                </c:pt>
                <c:pt idx="1">
                  <c:v>1235836</c:v>
                </c:pt>
                <c:pt idx="2">
                  <c:v>1126045</c:v>
                </c:pt>
                <c:pt idx="3">
                  <c:v>1050940</c:v>
                </c:pt>
                <c:pt idx="4">
                  <c:v>1058119</c:v>
                </c:pt>
                <c:pt idx="5">
                  <c:v>1094980</c:v>
                </c:pt>
                <c:pt idx="6">
                  <c:v>1202109</c:v>
                </c:pt>
                <c:pt idx="7">
                  <c:v>1190898</c:v>
                </c:pt>
                <c:pt idx="8">
                  <c:v>1158121</c:v>
                </c:pt>
                <c:pt idx="9">
                  <c:v>1242153</c:v>
                </c:pt>
                <c:pt idx="10">
                  <c:v>1257522</c:v>
                </c:pt>
              </c:numCache>
            </c:numRef>
          </c:val>
          <c:smooth val="0"/>
          <c:extLst>
            <c:ext xmlns:c16="http://schemas.microsoft.com/office/drawing/2014/chart" uri="{C3380CC4-5D6E-409C-BE32-E72D297353CC}">
              <c16:uniqueId val="{00000000-C437-4C58-A37A-A0EFA0DC243A}"/>
            </c:ext>
          </c:extLst>
        </c:ser>
        <c:dLbls>
          <c:showLegendKey val="0"/>
          <c:showVal val="0"/>
          <c:showCatName val="0"/>
          <c:showSerName val="0"/>
          <c:showPercent val="0"/>
          <c:showBubbleSize val="0"/>
        </c:dLbls>
        <c:smooth val="0"/>
        <c:axId val="381264288"/>
        <c:axId val="381259368"/>
      </c:lineChart>
      <c:catAx>
        <c:axId val="38126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81259368"/>
        <c:crosses val="autoZero"/>
        <c:auto val="1"/>
        <c:lblAlgn val="ctr"/>
        <c:lblOffset val="100"/>
        <c:noMultiLvlLbl val="0"/>
      </c:catAx>
      <c:valAx>
        <c:axId val="3812593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1264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Tax Levy 11 Year History</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General</c:formatCode>
                <c:ptCount val="11"/>
                <c:pt idx="0">
                  <c:v>215257</c:v>
                </c:pt>
                <c:pt idx="1">
                  <c:v>215260</c:v>
                </c:pt>
                <c:pt idx="2">
                  <c:v>236507</c:v>
                </c:pt>
                <c:pt idx="3">
                  <c:v>224866</c:v>
                </c:pt>
                <c:pt idx="4">
                  <c:v>232846</c:v>
                </c:pt>
                <c:pt idx="5">
                  <c:v>254605</c:v>
                </c:pt>
                <c:pt idx="6">
                  <c:v>253656</c:v>
                </c:pt>
                <c:pt idx="7">
                  <c:v>254089</c:v>
                </c:pt>
                <c:pt idx="8">
                  <c:v>254767</c:v>
                </c:pt>
                <c:pt idx="9">
                  <c:v>255400</c:v>
                </c:pt>
                <c:pt idx="10">
                  <c:v>257552</c:v>
                </c:pt>
              </c:numCache>
            </c:numRef>
          </c:val>
          <c:smooth val="0"/>
          <c:extLst>
            <c:ext xmlns:c16="http://schemas.microsoft.com/office/drawing/2014/chart" uri="{C3380CC4-5D6E-409C-BE32-E72D297353CC}">
              <c16:uniqueId val="{00000000-3DC9-43E3-AB01-3FE687C0FAD3}"/>
            </c:ext>
          </c:extLst>
        </c:ser>
        <c:dLbls>
          <c:showLegendKey val="0"/>
          <c:showVal val="0"/>
          <c:showCatName val="0"/>
          <c:showSerName val="0"/>
          <c:showPercent val="0"/>
          <c:showBubbleSize val="0"/>
        </c:dLbls>
        <c:smooth val="0"/>
        <c:axId val="378257520"/>
        <c:axId val="378254240"/>
      </c:lineChart>
      <c:catAx>
        <c:axId val="37825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8254240"/>
        <c:crosses val="autoZero"/>
        <c:auto val="1"/>
        <c:lblAlgn val="ctr"/>
        <c:lblOffset val="100"/>
        <c:noMultiLvlLbl val="0"/>
      </c:catAx>
      <c:valAx>
        <c:axId val="37825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8257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Tax Rate 11 Year History</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General</c:formatCode>
                <c:ptCount val="11"/>
                <c:pt idx="0">
                  <c:v>4.45</c:v>
                </c:pt>
                <c:pt idx="1">
                  <c:v>4.1146890000000003</c:v>
                </c:pt>
                <c:pt idx="2">
                  <c:v>4.5</c:v>
                </c:pt>
                <c:pt idx="3">
                  <c:v>4.7249999999999996</c:v>
                </c:pt>
                <c:pt idx="4">
                  <c:v>4.5</c:v>
                </c:pt>
                <c:pt idx="5">
                  <c:v>4.93</c:v>
                </c:pt>
                <c:pt idx="6">
                  <c:v>4.93</c:v>
                </c:pt>
                <c:pt idx="7">
                  <c:v>4.8550000000000004</c:v>
                </c:pt>
                <c:pt idx="8">
                  <c:v>4.8499999999999996</c:v>
                </c:pt>
                <c:pt idx="9">
                  <c:v>4.8499999999999996</c:v>
                </c:pt>
                <c:pt idx="10">
                  <c:v>4.7</c:v>
                </c:pt>
              </c:numCache>
            </c:numRef>
          </c:val>
          <c:smooth val="0"/>
          <c:extLst>
            <c:ext xmlns:c16="http://schemas.microsoft.com/office/drawing/2014/chart" uri="{C3380CC4-5D6E-409C-BE32-E72D297353CC}">
              <c16:uniqueId val="{00000000-82DC-4318-800D-952BEEAA8E9A}"/>
            </c:ext>
          </c:extLst>
        </c:ser>
        <c:dLbls>
          <c:showLegendKey val="0"/>
          <c:showVal val="0"/>
          <c:showCatName val="0"/>
          <c:showSerName val="0"/>
          <c:showPercent val="0"/>
          <c:showBubbleSize val="0"/>
        </c:dLbls>
        <c:smooth val="0"/>
        <c:axId val="378257520"/>
        <c:axId val="378254240"/>
      </c:lineChart>
      <c:catAx>
        <c:axId val="37825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8254240"/>
        <c:crosses val="autoZero"/>
        <c:auto val="1"/>
        <c:lblAlgn val="ctr"/>
        <c:lblOffset val="100"/>
        <c:noMultiLvlLbl val="0"/>
      </c:catAx>
      <c:valAx>
        <c:axId val="37825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8257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10T12:29:08.440" idx="2">
    <p:pos x="7513" y="134"/>
    <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0.55657</cdr:x>
      <cdr:y>0.56566</cdr:y>
    </cdr:from>
    <cdr:to>
      <cdr:x>0.6397</cdr:x>
      <cdr:y>0.69899</cdr:y>
    </cdr:to>
    <cdr:sp macro="" textlink="">
      <cdr:nvSpPr>
        <cdr:cNvPr id="2" name="TextBox 1">
          <a:extLst xmlns:a="http://schemas.openxmlformats.org/drawingml/2006/main">
            <a:ext uri="{FF2B5EF4-FFF2-40B4-BE49-F238E27FC236}">
              <a16:creationId xmlns:a16="http://schemas.microsoft.com/office/drawing/2014/main" id="{40EF1993-7850-4344-A3BA-1DE15B5F522A}"/>
            </a:ext>
          </a:extLst>
        </cdr:cNvPr>
        <cdr:cNvSpPr txBox="1"/>
      </cdr:nvSpPr>
      <cdr:spPr>
        <a:xfrm xmlns:a="http://schemas.openxmlformats.org/drawingml/2006/main">
          <a:off x="6121902" y="387927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0.55657</cdr:x>
      <cdr:y>0.54343</cdr:y>
    </cdr:from>
    <cdr:to>
      <cdr:x>0.64978</cdr:x>
      <cdr:y>0.59729</cdr:y>
    </cdr:to>
    <cdr:sp macro="" textlink="">
      <cdr:nvSpPr>
        <cdr:cNvPr id="3" name="TextBox 2">
          <a:extLst xmlns:a="http://schemas.openxmlformats.org/drawingml/2006/main">
            <a:ext uri="{FF2B5EF4-FFF2-40B4-BE49-F238E27FC236}">
              <a16:creationId xmlns:a16="http://schemas.microsoft.com/office/drawing/2014/main" id="{BC615385-B2FC-4CEE-9E29-626C18B52062}"/>
            </a:ext>
          </a:extLst>
        </cdr:cNvPr>
        <cdr:cNvSpPr txBox="1"/>
      </cdr:nvSpPr>
      <cdr:spPr>
        <a:xfrm xmlns:a="http://schemas.openxmlformats.org/drawingml/2006/main">
          <a:off x="6121901" y="3726873"/>
          <a:ext cx="1025237" cy="3693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27</a:t>
          </a:r>
          <a:r>
            <a:rPr lang="en-US" sz="1100" dirty="0"/>
            <a:t>%</a:t>
          </a:r>
        </a:p>
      </cdr:txBody>
    </cdr:sp>
  </cdr:relSizeAnchor>
  <cdr:relSizeAnchor xmlns:cdr="http://schemas.openxmlformats.org/drawingml/2006/chartDrawing">
    <cdr:from>
      <cdr:x>0.40164</cdr:x>
      <cdr:y>0.62828</cdr:y>
    </cdr:from>
    <cdr:to>
      <cdr:x>0.48478</cdr:x>
      <cdr:y>0.76162</cdr:y>
    </cdr:to>
    <cdr:sp macro="" textlink="">
      <cdr:nvSpPr>
        <cdr:cNvPr id="4" name="TextBox 3">
          <a:extLst xmlns:a="http://schemas.openxmlformats.org/drawingml/2006/main">
            <a:ext uri="{FF2B5EF4-FFF2-40B4-BE49-F238E27FC236}">
              <a16:creationId xmlns:a16="http://schemas.microsoft.com/office/drawing/2014/main" id="{B71A2841-6EBD-4345-8172-023464DEA147}"/>
            </a:ext>
          </a:extLst>
        </cdr:cNvPr>
        <cdr:cNvSpPr txBox="1"/>
      </cdr:nvSpPr>
      <cdr:spPr>
        <a:xfrm xmlns:a="http://schemas.openxmlformats.org/drawingml/2006/main">
          <a:off x="4417793" y="430876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17</a:t>
          </a:r>
          <a:r>
            <a:rPr lang="en-US" sz="1100" dirty="0"/>
            <a:t>%</a:t>
          </a:r>
        </a:p>
      </cdr:txBody>
    </cdr:sp>
  </cdr:relSizeAnchor>
  <cdr:relSizeAnchor xmlns:cdr="http://schemas.openxmlformats.org/drawingml/2006/chartDrawing">
    <cdr:from>
      <cdr:x>0.4092</cdr:x>
      <cdr:y>0.20404</cdr:y>
    </cdr:from>
    <cdr:to>
      <cdr:x>0.49233</cdr:x>
      <cdr:y>0.33737</cdr:y>
    </cdr:to>
    <cdr:sp macro="" textlink="">
      <cdr:nvSpPr>
        <cdr:cNvPr id="5" name="TextBox 4">
          <a:extLst xmlns:a="http://schemas.openxmlformats.org/drawingml/2006/main">
            <a:ext uri="{FF2B5EF4-FFF2-40B4-BE49-F238E27FC236}">
              <a16:creationId xmlns:a16="http://schemas.microsoft.com/office/drawing/2014/main" id="{7070980F-3E65-4210-B2DD-9CC50A3639EB}"/>
            </a:ext>
          </a:extLst>
        </cdr:cNvPr>
        <cdr:cNvSpPr txBox="1"/>
      </cdr:nvSpPr>
      <cdr:spPr>
        <a:xfrm xmlns:a="http://schemas.openxmlformats.org/drawingml/2006/main">
          <a:off x="4500921" y="139930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27</a:t>
          </a:r>
          <a:r>
            <a:rPr lang="en-US" sz="1100" dirty="0"/>
            <a:t>%</a:t>
          </a:r>
        </a:p>
      </cdr:txBody>
    </cdr:sp>
  </cdr:relSizeAnchor>
  <cdr:relSizeAnchor xmlns:cdr="http://schemas.openxmlformats.org/drawingml/2006/chartDrawing">
    <cdr:from>
      <cdr:x>0.76692</cdr:x>
      <cdr:y>0.28889</cdr:y>
    </cdr:from>
    <cdr:to>
      <cdr:x>0.85005</cdr:x>
      <cdr:y>0.36699</cdr:y>
    </cdr:to>
    <cdr:sp macro="" textlink="">
      <cdr:nvSpPr>
        <cdr:cNvPr id="6" name="TextBox 5">
          <a:extLst xmlns:a="http://schemas.openxmlformats.org/drawingml/2006/main">
            <a:ext uri="{FF2B5EF4-FFF2-40B4-BE49-F238E27FC236}">
              <a16:creationId xmlns:a16="http://schemas.microsoft.com/office/drawing/2014/main" id="{144FDE46-64DB-4AEB-90B0-F452C6F2FB0B}"/>
            </a:ext>
          </a:extLst>
        </cdr:cNvPr>
        <cdr:cNvSpPr txBox="1"/>
      </cdr:nvSpPr>
      <cdr:spPr>
        <a:xfrm xmlns:a="http://schemas.openxmlformats.org/drawingml/2006/main">
          <a:off x="8435612" y="1981200"/>
          <a:ext cx="914400" cy="5355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2%</a:t>
          </a:r>
        </a:p>
        <a:p xmlns:a="http://schemas.openxmlformats.org/drawingml/2006/main">
          <a:endParaRPr lang="en-US" sz="1800" dirty="0"/>
        </a:p>
      </cdr:txBody>
    </cdr:sp>
  </cdr:relSizeAnchor>
  <cdr:relSizeAnchor xmlns:cdr="http://schemas.openxmlformats.org/drawingml/2006/chartDrawing">
    <cdr:from>
      <cdr:x>0.28198</cdr:x>
      <cdr:y>0.45455</cdr:y>
    </cdr:from>
    <cdr:to>
      <cdr:x>0.38401</cdr:x>
      <cdr:y>0.51515</cdr:y>
    </cdr:to>
    <cdr:sp macro="" textlink="">
      <cdr:nvSpPr>
        <cdr:cNvPr id="7" name="TextBox 6">
          <a:extLst xmlns:a="http://schemas.openxmlformats.org/drawingml/2006/main">
            <a:ext uri="{FF2B5EF4-FFF2-40B4-BE49-F238E27FC236}">
              <a16:creationId xmlns:a16="http://schemas.microsoft.com/office/drawing/2014/main" id="{80A64555-7FE8-4897-A8C4-DEE325DCB1F3}"/>
            </a:ext>
          </a:extLst>
        </cdr:cNvPr>
        <cdr:cNvSpPr txBox="1"/>
      </cdr:nvSpPr>
      <cdr:spPr>
        <a:xfrm xmlns:a="http://schemas.openxmlformats.org/drawingml/2006/main">
          <a:off x="3101612" y="3117273"/>
          <a:ext cx="1122218" cy="4156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5%</a:t>
          </a:r>
        </a:p>
      </cdr:txBody>
    </cdr:sp>
  </cdr:relSizeAnchor>
  <cdr:relSizeAnchor xmlns:cdr="http://schemas.openxmlformats.org/drawingml/2006/chartDrawing">
    <cdr:from>
      <cdr:x>0.27065</cdr:x>
      <cdr:y>0.58586</cdr:y>
    </cdr:from>
    <cdr:to>
      <cdr:x>0.35378</cdr:x>
      <cdr:y>0.65657</cdr:y>
    </cdr:to>
    <cdr:sp macro="" textlink="">
      <cdr:nvSpPr>
        <cdr:cNvPr id="8" name="TextBox 7">
          <a:extLst xmlns:a="http://schemas.openxmlformats.org/drawingml/2006/main">
            <a:ext uri="{FF2B5EF4-FFF2-40B4-BE49-F238E27FC236}">
              <a16:creationId xmlns:a16="http://schemas.microsoft.com/office/drawing/2014/main" id="{AC8E1809-ABF6-4A68-8DD5-468FED7611F1}"/>
            </a:ext>
          </a:extLst>
        </cdr:cNvPr>
        <cdr:cNvSpPr txBox="1"/>
      </cdr:nvSpPr>
      <cdr:spPr>
        <a:xfrm xmlns:a="http://schemas.openxmlformats.org/drawingml/2006/main">
          <a:off x="2976921" y="4017818"/>
          <a:ext cx="914400" cy="4849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1%</a:t>
          </a:r>
        </a:p>
      </cdr:txBody>
    </cdr:sp>
  </cdr:relSizeAnchor>
  <cdr:relSizeAnchor xmlns:cdr="http://schemas.openxmlformats.org/drawingml/2006/chartDrawing">
    <cdr:from>
      <cdr:x>0.55657</cdr:x>
      <cdr:y>0.68012</cdr:y>
    </cdr:from>
    <cdr:to>
      <cdr:x>0.6397</cdr:x>
      <cdr:y>0.73397</cdr:y>
    </cdr:to>
    <cdr:sp macro="" textlink="">
      <cdr:nvSpPr>
        <cdr:cNvPr id="9" name="TextBox 8">
          <a:extLst xmlns:a="http://schemas.openxmlformats.org/drawingml/2006/main">
            <a:ext uri="{FF2B5EF4-FFF2-40B4-BE49-F238E27FC236}">
              <a16:creationId xmlns:a16="http://schemas.microsoft.com/office/drawing/2014/main" id="{B0F514DD-8CF4-4B82-9EBA-ADFFAFDD0924}"/>
            </a:ext>
          </a:extLst>
        </cdr:cNvPr>
        <cdr:cNvSpPr txBox="1"/>
      </cdr:nvSpPr>
      <cdr:spPr>
        <a:xfrm xmlns:a="http://schemas.openxmlformats.org/drawingml/2006/main">
          <a:off x="6121902" y="4664242"/>
          <a:ext cx="914400" cy="3693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0.75%</a:t>
          </a:r>
        </a:p>
      </cdr:txBody>
    </cdr:sp>
  </cdr:relSizeAnchor>
  <cdr:relSizeAnchor xmlns:cdr="http://schemas.openxmlformats.org/drawingml/2006/chartDrawing">
    <cdr:from>
      <cdr:x>0.55657</cdr:x>
      <cdr:y>0.05657</cdr:y>
    </cdr:from>
    <cdr:to>
      <cdr:x>0.62459</cdr:x>
      <cdr:y>0.12929</cdr:y>
    </cdr:to>
    <cdr:sp macro="" textlink="">
      <cdr:nvSpPr>
        <cdr:cNvPr id="10" name="TextBox 9">
          <a:extLst xmlns:a="http://schemas.openxmlformats.org/drawingml/2006/main">
            <a:ext uri="{FF2B5EF4-FFF2-40B4-BE49-F238E27FC236}">
              <a16:creationId xmlns:a16="http://schemas.microsoft.com/office/drawing/2014/main" id="{AA15D358-45C0-434A-A638-3AD7E6092C94}"/>
            </a:ext>
          </a:extLst>
        </cdr:cNvPr>
        <cdr:cNvSpPr txBox="1"/>
      </cdr:nvSpPr>
      <cdr:spPr>
        <a:xfrm xmlns:a="http://schemas.openxmlformats.org/drawingml/2006/main">
          <a:off x="6121902" y="387927"/>
          <a:ext cx="748146" cy="4987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0.25%</a:t>
          </a:r>
        </a:p>
      </cdr:txBody>
    </cdr:sp>
  </cdr:relSizeAnchor>
  <cdr:relSizeAnchor xmlns:cdr="http://schemas.openxmlformats.org/drawingml/2006/chartDrawing">
    <cdr:from>
      <cdr:x>0.63133</cdr:x>
      <cdr:y>1.45815E-7</cdr:y>
    </cdr:from>
    <cdr:to>
      <cdr:x>1</cdr:x>
      <cdr:y>0.08116</cdr:y>
    </cdr:to>
    <cdr:sp macro="" textlink="">
      <cdr:nvSpPr>
        <cdr:cNvPr id="11" name="TextBox 10">
          <a:extLst xmlns:a="http://schemas.openxmlformats.org/drawingml/2006/main">
            <a:ext uri="{FF2B5EF4-FFF2-40B4-BE49-F238E27FC236}">
              <a16:creationId xmlns:a16="http://schemas.microsoft.com/office/drawing/2014/main" id="{36633820-F41F-405D-B5E1-CC1F169E14E9}"/>
            </a:ext>
          </a:extLst>
        </cdr:cNvPr>
        <cdr:cNvSpPr txBox="1"/>
      </cdr:nvSpPr>
      <cdr:spPr>
        <a:xfrm xmlns:a="http://schemas.openxmlformats.org/drawingml/2006/main">
          <a:off x="6944139" y="1"/>
          <a:ext cx="4055166" cy="5565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Where Does The Funding Come From</a:t>
          </a:r>
        </a:p>
      </cdr:txBody>
    </cdr:sp>
  </cdr:relSizeAnchor>
  <cdr:relSizeAnchor xmlns:cdr="http://schemas.openxmlformats.org/drawingml/2006/chartDrawing">
    <cdr:from>
      <cdr:x>0.24301</cdr:x>
      <cdr:y>0.90067</cdr:y>
    </cdr:from>
    <cdr:to>
      <cdr:x>0.47796</cdr:x>
      <cdr:y>1</cdr:y>
    </cdr:to>
    <cdr:sp macro="" textlink="">
      <cdr:nvSpPr>
        <cdr:cNvPr id="12" name="TextBox 11">
          <a:extLst xmlns:a="http://schemas.openxmlformats.org/drawingml/2006/main">
            <a:ext uri="{FF2B5EF4-FFF2-40B4-BE49-F238E27FC236}">
              <a16:creationId xmlns:a16="http://schemas.microsoft.com/office/drawing/2014/main" id="{59735B1C-146A-4C1E-9F48-4E8E14D13D14}"/>
            </a:ext>
          </a:extLst>
        </cdr:cNvPr>
        <cdr:cNvSpPr txBox="1"/>
      </cdr:nvSpPr>
      <cdr:spPr>
        <a:xfrm xmlns:a="http://schemas.openxmlformats.org/drawingml/2006/main">
          <a:off x="2808235" y="5985803"/>
          <a:ext cx="2715065" cy="6601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t>- </a:t>
          </a:r>
          <a:r>
            <a:rPr lang="en-US" sz="1200" dirty="0"/>
            <a:t>Highway Aid Other General Government</a:t>
          </a:r>
        </a:p>
      </cdr:txBody>
    </cdr:sp>
  </cdr:relSizeAnchor>
</c:userShapes>
</file>

<file path=ppt/drawings/drawing2.xml><?xml version="1.0" encoding="utf-8"?>
<c:userShapes xmlns:c="http://schemas.openxmlformats.org/drawingml/2006/chart">
  <cdr:relSizeAnchor xmlns:cdr="http://schemas.openxmlformats.org/drawingml/2006/chartDrawing">
    <cdr:from>
      <cdr:x>0.05081</cdr:x>
      <cdr:y>0</cdr:y>
    </cdr:from>
    <cdr:to>
      <cdr:x>0.4715</cdr:x>
      <cdr:y>0.09016</cdr:y>
    </cdr:to>
    <cdr:sp macro="" textlink="">
      <cdr:nvSpPr>
        <cdr:cNvPr id="2" name="TextBox 1">
          <a:extLst xmlns:a="http://schemas.openxmlformats.org/drawingml/2006/main">
            <a:ext uri="{FF2B5EF4-FFF2-40B4-BE49-F238E27FC236}">
              <a16:creationId xmlns:a16="http://schemas.microsoft.com/office/drawing/2014/main" id="{062C0DBF-8A12-4D67-9E97-A556E31F75CB}"/>
            </a:ext>
          </a:extLst>
        </cdr:cNvPr>
        <cdr:cNvSpPr txBox="1"/>
      </cdr:nvSpPr>
      <cdr:spPr>
        <a:xfrm xmlns:a="http://schemas.openxmlformats.org/drawingml/2006/main">
          <a:off x="543338" y="0"/>
          <a:ext cx="4499114" cy="5102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Village of Naples Appropriations FYE 2020</a:t>
          </a:r>
        </a:p>
      </cdr:txBody>
    </cdr:sp>
  </cdr:relSizeAnchor>
  <cdr:relSizeAnchor xmlns:cdr="http://schemas.openxmlformats.org/drawingml/2006/chartDrawing">
    <cdr:from>
      <cdr:x>0.53098</cdr:x>
      <cdr:y>0.39344</cdr:y>
    </cdr:from>
    <cdr:to>
      <cdr:x>0.6425</cdr:x>
      <cdr:y>0.45871</cdr:y>
    </cdr:to>
    <cdr:sp macro="" textlink="">
      <cdr:nvSpPr>
        <cdr:cNvPr id="3" name="TextBox 2">
          <a:extLst xmlns:a="http://schemas.openxmlformats.org/drawingml/2006/main">
            <a:ext uri="{FF2B5EF4-FFF2-40B4-BE49-F238E27FC236}">
              <a16:creationId xmlns:a16="http://schemas.microsoft.com/office/drawing/2014/main" id="{FA66099E-05E5-4BEE-BDCC-D30BDF0A3AD6}"/>
            </a:ext>
          </a:extLst>
        </cdr:cNvPr>
        <cdr:cNvSpPr txBox="1"/>
      </cdr:nvSpPr>
      <cdr:spPr>
        <a:xfrm xmlns:a="http://schemas.openxmlformats.org/drawingml/2006/main">
          <a:off x="5678557" y="2226367"/>
          <a:ext cx="1192696" cy="3693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0.52602</cdr:x>
      <cdr:y>0.26039</cdr:y>
    </cdr:from>
    <cdr:to>
      <cdr:x>0.61152</cdr:x>
      <cdr:y>0.41138</cdr:y>
    </cdr:to>
    <cdr:sp macro="" textlink="">
      <cdr:nvSpPr>
        <cdr:cNvPr id="4" name="TextBox 3">
          <a:extLst xmlns:a="http://schemas.openxmlformats.org/drawingml/2006/main">
            <a:ext uri="{FF2B5EF4-FFF2-40B4-BE49-F238E27FC236}">
              <a16:creationId xmlns:a16="http://schemas.microsoft.com/office/drawing/2014/main" id="{60ED6BC4-912F-4068-BC75-568AD44F3B4D}"/>
            </a:ext>
          </a:extLst>
        </cdr:cNvPr>
        <cdr:cNvSpPr txBox="1"/>
      </cdr:nvSpPr>
      <cdr:spPr>
        <a:xfrm xmlns:a="http://schemas.openxmlformats.org/drawingml/2006/main">
          <a:off x="5625548" y="157701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42%</a:t>
          </a:r>
        </a:p>
      </cdr:txBody>
    </cdr:sp>
  </cdr:relSizeAnchor>
  <cdr:relSizeAnchor xmlns:cdr="http://schemas.openxmlformats.org/drawingml/2006/chartDrawing">
    <cdr:from>
      <cdr:x>0.40582</cdr:x>
      <cdr:y>0.24945</cdr:y>
    </cdr:from>
    <cdr:to>
      <cdr:x>0.49133</cdr:x>
      <cdr:y>0.40044</cdr:y>
    </cdr:to>
    <cdr:sp macro="" textlink="">
      <cdr:nvSpPr>
        <cdr:cNvPr id="5" name="TextBox 4">
          <a:extLst xmlns:a="http://schemas.openxmlformats.org/drawingml/2006/main">
            <a:ext uri="{FF2B5EF4-FFF2-40B4-BE49-F238E27FC236}">
              <a16:creationId xmlns:a16="http://schemas.microsoft.com/office/drawing/2014/main" id="{6CD9EC0E-CE88-4A85-BC4B-F39C4B0B899B}"/>
            </a:ext>
          </a:extLst>
        </cdr:cNvPr>
        <cdr:cNvSpPr txBox="1"/>
      </cdr:nvSpPr>
      <cdr:spPr>
        <a:xfrm xmlns:a="http://schemas.openxmlformats.org/drawingml/2006/main">
          <a:off x="4340087" y="151074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12%</a:t>
          </a:r>
        </a:p>
      </cdr:txBody>
    </cdr:sp>
  </cdr:relSizeAnchor>
  <cdr:relSizeAnchor xmlns:cdr="http://schemas.openxmlformats.org/drawingml/2006/chartDrawing">
    <cdr:from>
      <cdr:x>0.53965</cdr:x>
      <cdr:y>0.08096</cdr:y>
    </cdr:from>
    <cdr:to>
      <cdr:x>0.63631</cdr:x>
      <cdr:y>0.15317</cdr:y>
    </cdr:to>
    <cdr:sp macro="" textlink="">
      <cdr:nvSpPr>
        <cdr:cNvPr id="6" name="TextBox 5">
          <a:extLst xmlns:a="http://schemas.openxmlformats.org/drawingml/2006/main">
            <a:ext uri="{FF2B5EF4-FFF2-40B4-BE49-F238E27FC236}">
              <a16:creationId xmlns:a16="http://schemas.microsoft.com/office/drawing/2014/main" id="{15316C79-34C5-404E-8671-0BD34B80A7A1}"/>
            </a:ext>
          </a:extLst>
        </cdr:cNvPr>
        <cdr:cNvSpPr txBox="1"/>
      </cdr:nvSpPr>
      <cdr:spPr>
        <a:xfrm xmlns:a="http://schemas.openxmlformats.org/drawingml/2006/main">
          <a:off x="5771322" y="490332"/>
          <a:ext cx="1033670" cy="4373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   5%</a:t>
          </a:r>
        </a:p>
      </cdr:txBody>
    </cdr:sp>
  </cdr:relSizeAnchor>
  <cdr:relSizeAnchor xmlns:cdr="http://schemas.openxmlformats.org/drawingml/2006/chartDrawing">
    <cdr:from>
      <cdr:x>0.41945</cdr:x>
      <cdr:y>0.56455</cdr:y>
    </cdr:from>
    <cdr:to>
      <cdr:x>0.48885</cdr:x>
      <cdr:y>0.63239</cdr:y>
    </cdr:to>
    <cdr:sp macro="" textlink="">
      <cdr:nvSpPr>
        <cdr:cNvPr id="7" name="TextBox 6">
          <a:extLst xmlns:a="http://schemas.openxmlformats.org/drawingml/2006/main">
            <a:ext uri="{FF2B5EF4-FFF2-40B4-BE49-F238E27FC236}">
              <a16:creationId xmlns:a16="http://schemas.microsoft.com/office/drawing/2014/main" id="{93655BAD-9841-4CAE-9E76-DAF8D72EF427}"/>
            </a:ext>
          </a:extLst>
        </cdr:cNvPr>
        <cdr:cNvSpPr txBox="1"/>
      </cdr:nvSpPr>
      <cdr:spPr>
        <a:xfrm xmlns:a="http://schemas.openxmlformats.org/drawingml/2006/main">
          <a:off x="4485861" y="3419062"/>
          <a:ext cx="742122" cy="4108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12%</a:t>
          </a:r>
        </a:p>
      </cdr:txBody>
    </cdr:sp>
  </cdr:relSizeAnchor>
  <cdr:relSizeAnchor xmlns:cdr="http://schemas.openxmlformats.org/drawingml/2006/chartDrawing">
    <cdr:from>
      <cdr:x>0.35998</cdr:x>
      <cdr:y>0.32385</cdr:y>
    </cdr:from>
    <cdr:to>
      <cdr:x>0.44548</cdr:x>
      <cdr:y>0.39606</cdr:y>
    </cdr:to>
    <cdr:sp macro="" textlink="">
      <cdr:nvSpPr>
        <cdr:cNvPr id="8" name="TextBox 7">
          <a:extLst xmlns:a="http://schemas.openxmlformats.org/drawingml/2006/main">
            <a:ext uri="{FF2B5EF4-FFF2-40B4-BE49-F238E27FC236}">
              <a16:creationId xmlns:a16="http://schemas.microsoft.com/office/drawing/2014/main" id="{B316C87B-4132-4ABE-BF66-CC3FF7190F2F}"/>
            </a:ext>
          </a:extLst>
        </cdr:cNvPr>
        <cdr:cNvSpPr txBox="1"/>
      </cdr:nvSpPr>
      <cdr:spPr>
        <a:xfrm xmlns:a="http://schemas.openxmlformats.org/drawingml/2006/main">
          <a:off x="3849757" y="1961323"/>
          <a:ext cx="914400" cy="4373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8%</a:t>
          </a:r>
        </a:p>
      </cdr:txBody>
    </cdr:sp>
  </cdr:relSizeAnchor>
  <cdr:relSizeAnchor xmlns:cdr="http://schemas.openxmlformats.org/drawingml/2006/chartDrawing">
    <cdr:from>
      <cdr:x>0.36617</cdr:x>
      <cdr:y>0.48523</cdr:y>
    </cdr:from>
    <cdr:to>
      <cdr:x>0.45167</cdr:x>
      <cdr:y>0.55361</cdr:y>
    </cdr:to>
    <cdr:sp macro="" textlink="">
      <cdr:nvSpPr>
        <cdr:cNvPr id="9" name="TextBox 8">
          <a:extLst xmlns:a="http://schemas.openxmlformats.org/drawingml/2006/main">
            <a:ext uri="{FF2B5EF4-FFF2-40B4-BE49-F238E27FC236}">
              <a16:creationId xmlns:a16="http://schemas.microsoft.com/office/drawing/2014/main" id="{78E5F187-DF5C-43BA-B9E1-7D3BE14C5D6C}"/>
            </a:ext>
          </a:extLst>
        </cdr:cNvPr>
        <cdr:cNvSpPr txBox="1"/>
      </cdr:nvSpPr>
      <cdr:spPr>
        <a:xfrm xmlns:a="http://schemas.openxmlformats.org/drawingml/2006/main">
          <a:off x="3916018" y="2938671"/>
          <a:ext cx="914400" cy="4141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11%</a:t>
          </a:r>
        </a:p>
      </cdr:txBody>
    </cdr:sp>
  </cdr:relSizeAnchor>
  <cdr:relSizeAnchor xmlns:cdr="http://schemas.openxmlformats.org/drawingml/2006/chartDrawing">
    <cdr:from>
      <cdr:x>0.88042</cdr:x>
      <cdr:y>0.7046</cdr:y>
    </cdr:from>
    <cdr:to>
      <cdr:x>0.96592</cdr:x>
      <cdr:y>0.85558</cdr:y>
    </cdr:to>
    <cdr:sp macro="" textlink="">
      <cdr:nvSpPr>
        <cdr:cNvPr id="10" name="TextBox 9">
          <a:extLst xmlns:a="http://schemas.openxmlformats.org/drawingml/2006/main">
            <a:ext uri="{FF2B5EF4-FFF2-40B4-BE49-F238E27FC236}">
              <a16:creationId xmlns:a16="http://schemas.microsoft.com/office/drawing/2014/main" id="{CC4C4252-B94E-4356-B3CB-D06243AED282}"/>
            </a:ext>
          </a:extLst>
        </cdr:cNvPr>
        <cdr:cNvSpPr txBox="1"/>
      </cdr:nvSpPr>
      <cdr:spPr>
        <a:xfrm xmlns:a="http://schemas.openxmlformats.org/drawingml/2006/main">
          <a:off x="9415670" y="426720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0.86555</cdr:x>
      <cdr:y>0.65646</cdr:y>
    </cdr:from>
    <cdr:to>
      <cdr:x>0.95105</cdr:x>
      <cdr:y>0.78556</cdr:y>
    </cdr:to>
    <cdr:sp macro="" textlink="">
      <cdr:nvSpPr>
        <cdr:cNvPr id="11" name="TextBox 10">
          <a:extLst xmlns:a="http://schemas.openxmlformats.org/drawingml/2006/main">
            <a:ext uri="{FF2B5EF4-FFF2-40B4-BE49-F238E27FC236}">
              <a16:creationId xmlns:a16="http://schemas.microsoft.com/office/drawing/2014/main" id="{61B268DD-8876-4D19-8ED8-9EED21C41227}"/>
            </a:ext>
          </a:extLst>
        </cdr:cNvPr>
        <cdr:cNvSpPr txBox="1"/>
      </cdr:nvSpPr>
      <cdr:spPr>
        <a:xfrm xmlns:a="http://schemas.openxmlformats.org/drawingml/2006/main">
          <a:off x="9256644" y="3975655"/>
          <a:ext cx="914400" cy="7818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   7%</a:t>
          </a:r>
        </a:p>
      </cdr:txBody>
    </cdr:sp>
  </cdr:relSizeAnchor>
  <cdr:relSizeAnchor xmlns:cdr="http://schemas.openxmlformats.org/drawingml/2006/chartDrawing">
    <cdr:from>
      <cdr:x>0.55081</cdr:x>
      <cdr:y>0.67396</cdr:y>
    </cdr:from>
    <cdr:to>
      <cdr:x>0.63631</cdr:x>
      <cdr:y>0.73961</cdr:y>
    </cdr:to>
    <cdr:sp macro="" textlink="">
      <cdr:nvSpPr>
        <cdr:cNvPr id="12" name="TextBox 11">
          <a:extLst xmlns:a="http://schemas.openxmlformats.org/drawingml/2006/main">
            <a:ext uri="{FF2B5EF4-FFF2-40B4-BE49-F238E27FC236}">
              <a16:creationId xmlns:a16="http://schemas.microsoft.com/office/drawing/2014/main" id="{D638DCEF-1720-4423-8D19-2AEECAF04D58}"/>
            </a:ext>
          </a:extLst>
        </cdr:cNvPr>
        <cdr:cNvSpPr txBox="1"/>
      </cdr:nvSpPr>
      <cdr:spPr>
        <a:xfrm xmlns:a="http://schemas.openxmlformats.org/drawingml/2006/main">
          <a:off x="5890592" y="4081671"/>
          <a:ext cx="914400" cy="3975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  3%</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5A86-0A16-417E-8548-0F938F386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72ED36-3B10-49E4-A241-4CA2AAC5C5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F36A9-508D-4AB1-AA90-A63846B2611B}"/>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5" name="Footer Placeholder 4">
            <a:extLst>
              <a:ext uri="{FF2B5EF4-FFF2-40B4-BE49-F238E27FC236}">
                <a16:creationId xmlns:a16="http://schemas.microsoft.com/office/drawing/2014/main" id="{267570B1-D3FE-4857-9A1C-3E71D79E3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6BAFF-0776-47EC-82D8-FA3AE884E8D2}"/>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377592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5030-99FE-466D-96F2-B35C7CBBF8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D280D8-E3F4-4101-89B4-D351867344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ECC3F-BA25-45FA-BB9E-30EBA7A9DD91}"/>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5" name="Footer Placeholder 4">
            <a:extLst>
              <a:ext uri="{FF2B5EF4-FFF2-40B4-BE49-F238E27FC236}">
                <a16:creationId xmlns:a16="http://schemas.microsoft.com/office/drawing/2014/main" id="{8A5429A2-6932-486A-B62F-D20A32370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17625-5A19-4D46-8B38-1C4729E2A483}"/>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40112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E23770-6BB9-496A-A93C-D57D11459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682E51-C3FF-4248-BD0D-DFC5F79782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290CC-30E2-4DB4-B887-CA43261CD947}"/>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5" name="Footer Placeholder 4">
            <a:extLst>
              <a:ext uri="{FF2B5EF4-FFF2-40B4-BE49-F238E27FC236}">
                <a16:creationId xmlns:a16="http://schemas.microsoft.com/office/drawing/2014/main" id="{70DB117E-99F9-4E48-AF22-E14A7E284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A5F37-432A-4390-A978-8F2F867BCD73}"/>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92047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A4E0-F454-4209-A69C-B7C16B645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85EEA-879C-416D-A8D2-04AC4BB112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00E18-86A9-406B-B2FA-FC1C27F6B589}"/>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5" name="Footer Placeholder 4">
            <a:extLst>
              <a:ext uri="{FF2B5EF4-FFF2-40B4-BE49-F238E27FC236}">
                <a16:creationId xmlns:a16="http://schemas.microsoft.com/office/drawing/2014/main" id="{F6CEA8F7-ADC8-4A86-BB20-10E0C41A4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23D8A-5FEB-4460-ABB9-6B9A3E0E7396}"/>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25741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609D-B4B3-4195-94EB-5F7FAD430F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D55BD-9BCF-48D4-A710-D2AAAAB9B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5205FE-D783-4981-92F3-9176F35DFD5F}"/>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5" name="Footer Placeholder 4">
            <a:extLst>
              <a:ext uri="{FF2B5EF4-FFF2-40B4-BE49-F238E27FC236}">
                <a16:creationId xmlns:a16="http://schemas.microsoft.com/office/drawing/2014/main" id="{5BA6B8ED-1C03-47DB-B520-3A5A787EF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A8710-90F3-4A44-BE67-9619D0AE5094}"/>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325567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58BA9-AA11-488C-855A-DF0F12DB6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ACA96-CDC2-4B90-90B3-A58364CD80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9B1C1F-79DC-46A0-AA0D-E3E8B511D1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F4EB7E-E478-4763-AC01-51C45C07BABC}"/>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6" name="Footer Placeholder 5">
            <a:extLst>
              <a:ext uri="{FF2B5EF4-FFF2-40B4-BE49-F238E27FC236}">
                <a16:creationId xmlns:a16="http://schemas.microsoft.com/office/drawing/2014/main" id="{433C4123-D343-4898-AD3E-AECAD608E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B9025-6EC8-4C9F-B54B-A9437606A788}"/>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71775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AEA9-7D70-4F1B-B121-3FD4427C56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78C047-A7C8-48AB-9F13-4A2536125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325746-F33E-498E-ABAB-9DAEA92E8E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ED6D0F-69F0-4939-934A-5767F2E228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C225A4-0E0C-4BD3-BF82-EBE76FE7CC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B9042-D7C3-4810-9B5A-2412B11F2056}"/>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8" name="Footer Placeholder 7">
            <a:extLst>
              <a:ext uri="{FF2B5EF4-FFF2-40B4-BE49-F238E27FC236}">
                <a16:creationId xmlns:a16="http://schemas.microsoft.com/office/drawing/2014/main" id="{643668F3-BA29-4D24-9B22-C913A3D6B4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B17306-00F9-40A9-AC6B-D490814BADA6}"/>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240625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F531D-F843-4200-8248-3B2EFEE05A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1F6E38-3474-479E-A8F2-5FA8D5424BF8}"/>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4" name="Footer Placeholder 3">
            <a:extLst>
              <a:ext uri="{FF2B5EF4-FFF2-40B4-BE49-F238E27FC236}">
                <a16:creationId xmlns:a16="http://schemas.microsoft.com/office/drawing/2014/main" id="{4C6A54DC-35AD-48C5-B67E-6DA525558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B2E58-C4EF-4E34-BCD9-73E940C7AA6D}"/>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123229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DE3E5-03A9-471F-80B8-BBCB19115AC7}"/>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3" name="Footer Placeholder 2">
            <a:extLst>
              <a:ext uri="{FF2B5EF4-FFF2-40B4-BE49-F238E27FC236}">
                <a16:creationId xmlns:a16="http://schemas.microsoft.com/office/drawing/2014/main" id="{7EC2D7BA-99E1-4FDD-9C47-31CB424AB8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D4AE99-CC18-414E-8353-3C908CB6ED50}"/>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420679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F9C7-AD96-449F-B21F-52A575A9A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CF18C-E262-446C-9F94-31A523286E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94403-6B64-4227-9E0C-9033F0826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8BA24-E7F9-4F74-9C0F-30DDA4F3507F}"/>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6" name="Footer Placeholder 5">
            <a:extLst>
              <a:ext uri="{FF2B5EF4-FFF2-40B4-BE49-F238E27FC236}">
                <a16:creationId xmlns:a16="http://schemas.microsoft.com/office/drawing/2014/main" id="{95C3C5A2-5A12-4166-9393-0214A6FDE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D9BAD6-FC88-40D4-B88E-CD7FAF1666CC}"/>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551352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D5A1-E907-41A3-A8A5-9D89B716D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F351A6-710C-4390-9E0B-D3870C748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3A9DF8-D4EA-4C59-ACCC-91423DF82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A0B7DD-415A-46F6-AE15-1BDF22B75495}"/>
              </a:ext>
            </a:extLst>
          </p:cNvPr>
          <p:cNvSpPr>
            <a:spLocks noGrp="1"/>
          </p:cNvSpPr>
          <p:nvPr>
            <p:ph type="dt" sz="half" idx="10"/>
          </p:nvPr>
        </p:nvSpPr>
        <p:spPr/>
        <p:txBody>
          <a:bodyPr/>
          <a:lstStyle/>
          <a:p>
            <a:fld id="{36EAD3BB-FF07-4923-B949-F2A734212A53}" type="datetimeFigureOut">
              <a:rPr lang="en-US" smtClean="0"/>
              <a:t>4/25/2019</a:t>
            </a:fld>
            <a:endParaRPr lang="en-US"/>
          </a:p>
        </p:txBody>
      </p:sp>
      <p:sp>
        <p:nvSpPr>
          <p:cNvPr id="6" name="Footer Placeholder 5">
            <a:extLst>
              <a:ext uri="{FF2B5EF4-FFF2-40B4-BE49-F238E27FC236}">
                <a16:creationId xmlns:a16="http://schemas.microsoft.com/office/drawing/2014/main" id="{854BE8A2-D6C8-46D8-9B50-02617C5E5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FA82E-75FE-4292-AACC-B166BB07D5A0}"/>
              </a:ext>
            </a:extLst>
          </p:cNvPr>
          <p:cNvSpPr>
            <a:spLocks noGrp="1"/>
          </p:cNvSpPr>
          <p:nvPr>
            <p:ph type="sldNum" sz="quarter" idx="12"/>
          </p:nvPr>
        </p:nvSpPr>
        <p:spPr/>
        <p:txBody>
          <a:bodyPr/>
          <a:lstStyle/>
          <a:p>
            <a:fld id="{88335125-0E04-49B4-A327-C73F1913C164}" type="slidenum">
              <a:rPr lang="en-US" smtClean="0"/>
              <a:t>‹#›</a:t>
            </a:fld>
            <a:endParaRPr lang="en-US"/>
          </a:p>
        </p:txBody>
      </p:sp>
    </p:spTree>
    <p:extLst>
      <p:ext uri="{BB962C8B-B14F-4D97-AF65-F5344CB8AC3E}">
        <p14:creationId xmlns:p14="http://schemas.microsoft.com/office/powerpoint/2010/main" val="398703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147E0A-32A1-4978-B7AA-6F0022B40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319DF0-7EB9-4720-8B5C-D4BFCCF869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54E98-176F-45ED-916A-B12D25163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AD3BB-FF07-4923-B949-F2A734212A53}" type="datetimeFigureOut">
              <a:rPr lang="en-US" smtClean="0"/>
              <a:t>4/25/2019</a:t>
            </a:fld>
            <a:endParaRPr lang="en-US"/>
          </a:p>
        </p:txBody>
      </p:sp>
      <p:sp>
        <p:nvSpPr>
          <p:cNvPr id="5" name="Footer Placeholder 4">
            <a:extLst>
              <a:ext uri="{FF2B5EF4-FFF2-40B4-BE49-F238E27FC236}">
                <a16:creationId xmlns:a16="http://schemas.microsoft.com/office/drawing/2014/main" id="{5943EA09-DC20-4230-B73C-BE684E7B8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86ED92-EA01-45A1-B549-D33988341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35125-0E04-49B4-A327-C73F1913C164}" type="slidenum">
              <a:rPr lang="en-US" smtClean="0"/>
              <a:t>‹#›</a:t>
            </a:fld>
            <a:endParaRPr lang="en-US"/>
          </a:p>
        </p:txBody>
      </p:sp>
    </p:spTree>
    <p:extLst>
      <p:ext uri="{BB962C8B-B14F-4D97-AF65-F5344CB8AC3E}">
        <p14:creationId xmlns:p14="http://schemas.microsoft.com/office/powerpoint/2010/main" val="185950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0.pn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1.png"/><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2.png"/><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12954-7870-47CF-9C6C-0C1C6E623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656153"/>
            <a:ext cx="2857500" cy="1000125"/>
          </a:xfrm>
          <a:prstGeom prst="rect">
            <a:avLst/>
          </a:prstGeom>
        </p:spPr>
      </p:pic>
      <p:sp>
        <p:nvSpPr>
          <p:cNvPr id="4" name="TextBox 3">
            <a:extLst>
              <a:ext uri="{FF2B5EF4-FFF2-40B4-BE49-F238E27FC236}">
                <a16:creationId xmlns:a16="http://schemas.microsoft.com/office/drawing/2014/main" id="{A4D2D8B5-642D-4409-93E8-7737976F761C}"/>
              </a:ext>
            </a:extLst>
          </p:cNvPr>
          <p:cNvSpPr txBox="1"/>
          <p:nvPr/>
        </p:nvSpPr>
        <p:spPr>
          <a:xfrm>
            <a:off x="5676900" y="471487"/>
            <a:ext cx="1600200" cy="369332"/>
          </a:xfrm>
          <a:prstGeom prst="rect">
            <a:avLst/>
          </a:prstGeom>
          <a:noFill/>
        </p:spPr>
        <p:txBody>
          <a:bodyPr wrap="square" rtlCol="0">
            <a:spAutoFit/>
          </a:bodyPr>
          <a:lstStyle/>
          <a:p>
            <a:r>
              <a:rPr lang="en-US" b="1" dirty="0"/>
              <a:t>Village Of</a:t>
            </a:r>
          </a:p>
        </p:txBody>
      </p:sp>
      <p:sp>
        <p:nvSpPr>
          <p:cNvPr id="5" name="TextBox 4">
            <a:extLst>
              <a:ext uri="{FF2B5EF4-FFF2-40B4-BE49-F238E27FC236}">
                <a16:creationId xmlns:a16="http://schemas.microsoft.com/office/drawing/2014/main" id="{FFB1EBC6-0F61-42EE-9EC4-5DE3F4AE2472}"/>
              </a:ext>
            </a:extLst>
          </p:cNvPr>
          <p:cNvSpPr txBox="1"/>
          <p:nvPr/>
        </p:nvSpPr>
        <p:spPr>
          <a:xfrm>
            <a:off x="4133850" y="1973818"/>
            <a:ext cx="4400550" cy="400110"/>
          </a:xfrm>
          <a:prstGeom prst="rect">
            <a:avLst/>
          </a:prstGeom>
          <a:noFill/>
        </p:spPr>
        <p:txBody>
          <a:bodyPr wrap="square" rtlCol="0">
            <a:spAutoFit/>
          </a:bodyPr>
          <a:lstStyle/>
          <a:p>
            <a:r>
              <a:rPr lang="en-US" sz="2000" b="1" dirty="0"/>
              <a:t>Summary Of Adopted Budget FYE 2020</a:t>
            </a:r>
          </a:p>
        </p:txBody>
      </p:sp>
      <p:sp>
        <p:nvSpPr>
          <p:cNvPr id="6" name="TextBox 5">
            <a:extLst>
              <a:ext uri="{FF2B5EF4-FFF2-40B4-BE49-F238E27FC236}">
                <a16:creationId xmlns:a16="http://schemas.microsoft.com/office/drawing/2014/main" id="{43234C0E-B0C3-40B5-9059-EEDEB1E9BB8C}"/>
              </a:ext>
            </a:extLst>
          </p:cNvPr>
          <p:cNvSpPr txBox="1"/>
          <p:nvPr/>
        </p:nvSpPr>
        <p:spPr>
          <a:xfrm>
            <a:off x="4895850" y="4026872"/>
            <a:ext cx="6724650" cy="1938992"/>
          </a:xfrm>
          <a:prstGeom prst="rect">
            <a:avLst/>
          </a:prstGeom>
          <a:noFill/>
        </p:spPr>
        <p:txBody>
          <a:bodyPr wrap="square" rtlCol="0">
            <a:spAutoFit/>
          </a:bodyPr>
          <a:lstStyle/>
          <a:p>
            <a:r>
              <a:rPr lang="en-US" sz="2000" b="1" u="sng" dirty="0"/>
              <a:t>Your Governing Board:</a:t>
            </a:r>
          </a:p>
          <a:p>
            <a:r>
              <a:rPr lang="en-US" sz="2000" dirty="0"/>
              <a:t>Brian J. Schenk, Mayor</a:t>
            </a:r>
          </a:p>
          <a:p>
            <a:r>
              <a:rPr lang="en-US" sz="2000" dirty="0"/>
              <a:t>Sargent Frappier, Trustee \ Deputy Mayor</a:t>
            </a:r>
          </a:p>
          <a:p>
            <a:r>
              <a:rPr lang="en-US" sz="2000" dirty="0"/>
              <a:t>Thomas Schwartz, Trustee</a:t>
            </a:r>
          </a:p>
          <a:p>
            <a:r>
              <a:rPr lang="en-US" sz="2000" dirty="0"/>
              <a:t>Mona Sage Cardinale, Trustee</a:t>
            </a:r>
          </a:p>
          <a:p>
            <a:r>
              <a:rPr lang="en-US" sz="2000" dirty="0"/>
              <a:t>Sean Sullivan, Trustee</a:t>
            </a:r>
          </a:p>
        </p:txBody>
      </p:sp>
      <p:pic>
        <p:nvPicPr>
          <p:cNvPr id="8" name="Picture 7">
            <a:extLst>
              <a:ext uri="{FF2B5EF4-FFF2-40B4-BE49-F238E27FC236}">
                <a16:creationId xmlns:a16="http://schemas.microsoft.com/office/drawing/2014/main" id="{97E6EE0D-CAD3-40A3-95D2-18B7F6AEB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59293"/>
            <a:ext cx="3397250" cy="3829050"/>
          </a:xfrm>
          <a:prstGeom prst="rect">
            <a:avLst/>
          </a:prstGeom>
        </p:spPr>
      </p:pic>
      <p:pic>
        <p:nvPicPr>
          <p:cNvPr id="10" name="Picture 9">
            <a:extLst>
              <a:ext uri="{FF2B5EF4-FFF2-40B4-BE49-F238E27FC236}">
                <a16:creationId xmlns:a16="http://schemas.microsoft.com/office/drawing/2014/main" id="{7E720478-48A1-424B-88D3-CDD6D82FE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350" y="656153"/>
            <a:ext cx="3847446" cy="5720179"/>
          </a:xfrm>
          <a:prstGeom prst="rect">
            <a:avLst/>
          </a:prstGeom>
        </p:spPr>
      </p:pic>
      <p:pic>
        <p:nvPicPr>
          <p:cNvPr id="21" name="Video 20">
            <a:hlinkClick r:id="" action="ppaction://media"/>
            <a:extLst>
              <a:ext uri="{FF2B5EF4-FFF2-40B4-BE49-F238E27FC236}">
                <a16:creationId xmlns:a16="http://schemas.microsoft.com/office/drawing/2014/main" id="{FDCB2BDC-CA76-4013-B3B2-DEDECA4B07D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51880701"/>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CCEF2-7E34-4C0E-B315-4F0E08C88DEA}"/>
              </a:ext>
            </a:extLst>
          </p:cNvPr>
          <p:cNvSpPr txBox="1"/>
          <p:nvPr/>
        </p:nvSpPr>
        <p:spPr>
          <a:xfrm>
            <a:off x="689113" y="1046922"/>
            <a:ext cx="10561983" cy="5632311"/>
          </a:xfrm>
          <a:prstGeom prst="rect">
            <a:avLst/>
          </a:prstGeom>
          <a:noFill/>
        </p:spPr>
        <p:txBody>
          <a:bodyPr wrap="square" rtlCol="0">
            <a:spAutoFit/>
          </a:bodyPr>
          <a:lstStyle/>
          <a:p>
            <a:pPr algn="ctr"/>
            <a:r>
              <a:rPr lang="en-US" sz="2000" b="1" u="sng" dirty="0"/>
              <a:t>***NOTES***</a:t>
            </a:r>
            <a:endParaRPr lang="en-US" sz="2000" dirty="0"/>
          </a:p>
          <a:p>
            <a:endParaRPr lang="en-US" sz="2000" b="1" u="sng" dirty="0"/>
          </a:p>
          <a:p>
            <a:r>
              <a:rPr lang="en-US" sz="2000" dirty="0"/>
              <a:t>The Charts on Page 4 and 6, (Revenues and expenses) are designed to illustrate grouped revenues and expenses as it applies to the </a:t>
            </a:r>
            <a:r>
              <a:rPr lang="en-US" sz="2000" u="sng" dirty="0"/>
              <a:t>entire </a:t>
            </a:r>
            <a:r>
              <a:rPr lang="en-US" sz="2000" dirty="0"/>
              <a:t>budget of the Village of Naples rather than its distinctly separate components, (A. General Fund) (B. Water Fund).</a:t>
            </a:r>
          </a:p>
          <a:p>
            <a:endParaRPr lang="en-US" sz="2000" dirty="0"/>
          </a:p>
          <a:p>
            <a:r>
              <a:rPr lang="en-US" sz="2000" dirty="0"/>
              <a:t>For Example: You will note that the revenues chart will show Water Use Revenue at $340, 000 while </a:t>
            </a:r>
          </a:p>
          <a:p>
            <a:r>
              <a:rPr lang="en-US" sz="2000" dirty="0"/>
              <a:t>Its counterpart in the expenses chart will Show expenses totaling $101,000.</a:t>
            </a:r>
          </a:p>
          <a:p>
            <a:r>
              <a:rPr lang="en-US" sz="2000" dirty="0"/>
              <a:t>The difference of $239,000 in expenses is accounted for in the following items: Payroll and related expenses, Medical Insurance, Property\liability insurance, Debt service and Other Contractual obligations.</a:t>
            </a:r>
          </a:p>
          <a:p>
            <a:endParaRPr lang="en-US" sz="2000" dirty="0"/>
          </a:p>
          <a:p>
            <a:r>
              <a:rPr lang="en-US" sz="2000" dirty="0"/>
              <a:t>When reviewing the Village Budget in its entirety, you will note that Revenues and Expenses indeed balance in Both the General Fund and the Water Fund as Separate Budgetary Structures.</a:t>
            </a:r>
          </a:p>
          <a:p>
            <a:endParaRPr lang="en-US" sz="2000" dirty="0"/>
          </a:p>
          <a:p>
            <a:r>
              <a:rPr lang="en-US" sz="2000" dirty="0"/>
              <a:t>The Village of Naples Budget is available soon after Adoption and Filing at www.naplesny.us</a:t>
            </a:r>
          </a:p>
          <a:p>
            <a:endParaRPr lang="en-US" sz="2000" dirty="0"/>
          </a:p>
          <a:p>
            <a:endParaRPr lang="en-US" sz="2000" dirty="0"/>
          </a:p>
        </p:txBody>
      </p:sp>
      <p:pic>
        <p:nvPicPr>
          <p:cNvPr id="5" name="Video 4">
            <a:hlinkClick r:id="" action="ppaction://media"/>
            <a:extLst>
              <a:ext uri="{FF2B5EF4-FFF2-40B4-BE49-F238E27FC236}">
                <a16:creationId xmlns:a16="http://schemas.microsoft.com/office/drawing/2014/main" id="{F4C2528B-6FD5-4C43-8A71-1CC2B04454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12143502"/>
      </p:ext>
    </p:extLst>
  </p:cSld>
  <p:clrMapOvr>
    <a:masterClrMapping/>
  </p:clrMapOvr>
  <mc:AlternateContent xmlns:mc="http://schemas.openxmlformats.org/markup-compatibility/2006" xmlns:p14="http://schemas.microsoft.com/office/powerpoint/2010/main">
    <mc:Choice Requires="p14">
      <p:transition spd="slow" p14:dur="2000" advTm="72733"/>
    </mc:Choice>
    <mc:Fallback xmlns="">
      <p:transition spd="slow" advTm="7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12954-7870-47CF-9C6C-0C1C6E623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656153"/>
            <a:ext cx="2857500" cy="1000125"/>
          </a:xfrm>
          <a:prstGeom prst="rect">
            <a:avLst/>
          </a:prstGeom>
        </p:spPr>
      </p:pic>
      <p:sp>
        <p:nvSpPr>
          <p:cNvPr id="4" name="TextBox 3">
            <a:extLst>
              <a:ext uri="{FF2B5EF4-FFF2-40B4-BE49-F238E27FC236}">
                <a16:creationId xmlns:a16="http://schemas.microsoft.com/office/drawing/2014/main" id="{A4D2D8B5-642D-4409-93E8-7737976F761C}"/>
              </a:ext>
            </a:extLst>
          </p:cNvPr>
          <p:cNvSpPr txBox="1"/>
          <p:nvPr/>
        </p:nvSpPr>
        <p:spPr>
          <a:xfrm>
            <a:off x="5676900" y="471487"/>
            <a:ext cx="1600200" cy="369332"/>
          </a:xfrm>
          <a:prstGeom prst="rect">
            <a:avLst/>
          </a:prstGeom>
          <a:noFill/>
        </p:spPr>
        <p:txBody>
          <a:bodyPr wrap="square" rtlCol="0">
            <a:spAutoFit/>
          </a:bodyPr>
          <a:lstStyle/>
          <a:p>
            <a:r>
              <a:rPr lang="en-US" b="1" dirty="0"/>
              <a:t>Village Of</a:t>
            </a:r>
          </a:p>
        </p:txBody>
      </p:sp>
      <p:sp>
        <p:nvSpPr>
          <p:cNvPr id="5" name="TextBox 4">
            <a:extLst>
              <a:ext uri="{FF2B5EF4-FFF2-40B4-BE49-F238E27FC236}">
                <a16:creationId xmlns:a16="http://schemas.microsoft.com/office/drawing/2014/main" id="{FFB1EBC6-0F61-42EE-9EC4-5DE3F4AE2472}"/>
              </a:ext>
            </a:extLst>
          </p:cNvPr>
          <p:cNvSpPr txBox="1"/>
          <p:nvPr/>
        </p:nvSpPr>
        <p:spPr>
          <a:xfrm>
            <a:off x="4133850" y="1973818"/>
            <a:ext cx="4400550" cy="400110"/>
          </a:xfrm>
          <a:prstGeom prst="rect">
            <a:avLst/>
          </a:prstGeom>
          <a:noFill/>
        </p:spPr>
        <p:txBody>
          <a:bodyPr wrap="square" rtlCol="0">
            <a:spAutoFit/>
          </a:bodyPr>
          <a:lstStyle/>
          <a:p>
            <a:r>
              <a:rPr lang="en-US" sz="2000" b="1" dirty="0"/>
              <a:t>Summary Of Adopted Budget FYE 2020</a:t>
            </a:r>
          </a:p>
        </p:txBody>
      </p:sp>
      <p:sp>
        <p:nvSpPr>
          <p:cNvPr id="6" name="TextBox 5">
            <a:extLst>
              <a:ext uri="{FF2B5EF4-FFF2-40B4-BE49-F238E27FC236}">
                <a16:creationId xmlns:a16="http://schemas.microsoft.com/office/drawing/2014/main" id="{43234C0E-B0C3-40B5-9059-EEDEB1E9BB8C}"/>
              </a:ext>
            </a:extLst>
          </p:cNvPr>
          <p:cNvSpPr txBox="1"/>
          <p:nvPr/>
        </p:nvSpPr>
        <p:spPr>
          <a:xfrm>
            <a:off x="4895850" y="4026872"/>
            <a:ext cx="6724650" cy="1938992"/>
          </a:xfrm>
          <a:prstGeom prst="rect">
            <a:avLst/>
          </a:prstGeom>
          <a:noFill/>
        </p:spPr>
        <p:txBody>
          <a:bodyPr wrap="square" rtlCol="0">
            <a:spAutoFit/>
          </a:bodyPr>
          <a:lstStyle/>
          <a:p>
            <a:r>
              <a:rPr lang="en-US" sz="2000" b="1" u="sng" dirty="0"/>
              <a:t>Your Governing Board:</a:t>
            </a:r>
          </a:p>
          <a:p>
            <a:r>
              <a:rPr lang="en-US" sz="2000" dirty="0"/>
              <a:t>Brian J. Schenk, Mayor</a:t>
            </a:r>
          </a:p>
          <a:p>
            <a:r>
              <a:rPr lang="en-US" sz="2000" dirty="0"/>
              <a:t>Sargent Frappier, Trustee \ Deputy Mayor</a:t>
            </a:r>
          </a:p>
          <a:p>
            <a:r>
              <a:rPr lang="en-US" sz="2000" dirty="0"/>
              <a:t>Thomas Schwartz, Trustee</a:t>
            </a:r>
          </a:p>
          <a:p>
            <a:r>
              <a:rPr lang="en-US" sz="2000" dirty="0"/>
              <a:t>Mona Sage Cardinale, Trustee</a:t>
            </a:r>
          </a:p>
          <a:p>
            <a:r>
              <a:rPr lang="en-US" sz="2000" dirty="0"/>
              <a:t>Sean Sullivan, Trustee</a:t>
            </a:r>
          </a:p>
        </p:txBody>
      </p:sp>
      <p:pic>
        <p:nvPicPr>
          <p:cNvPr id="8" name="Picture 7">
            <a:extLst>
              <a:ext uri="{FF2B5EF4-FFF2-40B4-BE49-F238E27FC236}">
                <a16:creationId xmlns:a16="http://schemas.microsoft.com/office/drawing/2014/main" id="{97E6EE0D-CAD3-40A3-95D2-18B7F6AEB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59293"/>
            <a:ext cx="3397250" cy="3829050"/>
          </a:xfrm>
          <a:prstGeom prst="rect">
            <a:avLst/>
          </a:prstGeom>
        </p:spPr>
      </p:pic>
      <p:pic>
        <p:nvPicPr>
          <p:cNvPr id="10" name="Picture 9">
            <a:extLst>
              <a:ext uri="{FF2B5EF4-FFF2-40B4-BE49-F238E27FC236}">
                <a16:creationId xmlns:a16="http://schemas.microsoft.com/office/drawing/2014/main" id="{7E720478-48A1-424B-88D3-CDD6D82FE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350" y="656153"/>
            <a:ext cx="3847446" cy="5720179"/>
          </a:xfrm>
          <a:prstGeom prst="rect">
            <a:avLst/>
          </a:prstGeom>
        </p:spPr>
      </p:pic>
      <p:pic>
        <p:nvPicPr>
          <p:cNvPr id="2" name="Video 1">
            <a:hlinkClick r:id="" action="ppaction://media"/>
            <a:extLst>
              <a:ext uri="{FF2B5EF4-FFF2-40B4-BE49-F238E27FC236}">
                <a16:creationId xmlns:a16="http://schemas.microsoft.com/office/drawing/2014/main" id="{AC914729-B4D5-44CE-B043-8AAB390375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30466973"/>
      </p:ext>
    </p:extLst>
  </p:cSld>
  <p:clrMapOvr>
    <a:masterClrMapping/>
  </p:clrMapOvr>
  <mc:AlternateContent xmlns:mc="http://schemas.openxmlformats.org/markup-compatibility/2006" xmlns:p14="http://schemas.microsoft.com/office/powerpoint/2010/main">
    <mc:Choice Requires="p14">
      <p:transition spd="slow" p14:dur="2000" advTm="16512"/>
    </mc:Choice>
    <mc:Fallback xmlns="">
      <p:transition spd="slow" advTm="1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E236D1-82FB-4DC1-B48C-1410C73EEB10}"/>
              </a:ext>
            </a:extLst>
          </p:cNvPr>
          <p:cNvSpPr txBox="1"/>
          <p:nvPr/>
        </p:nvSpPr>
        <p:spPr>
          <a:xfrm>
            <a:off x="556591" y="795130"/>
            <a:ext cx="10880035" cy="6001643"/>
          </a:xfrm>
          <a:prstGeom prst="rect">
            <a:avLst/>
          </a:prstGeom>
          <a:noFill/>
        </p:spPr>
        <p:txBody>
          <a:bodyPr wrap="square" rtlCol="0">
            <a:spAutoFit/>
          </a:bodyPr>
          <a:lstStyle/>
          <a:p>
            <a:r>
              <a:rPr lang="en-US" sz="2000" dirty="0"/>
              <a:t>				</a:t>
            </a:r>
            <a:r>
              <a:rPr lang="en-US" sz="2400" b="1" dirty="0"/>
              <a:t>Operational Overview</a:t>
            </a:r>
          </a:p>
          <a:p>
            <a:r>
              <a:rPr lang="en-US" sz="2000" dirty="0"/>
              <a:t>The Village of Naples Government Serves 1,042 Village residents * “2010 Census” and to varying degrees, an additional 1,500 Town outside the Village Residents * “2000 Census” as well as a Fire Protection District Serving 6 communities and a School District serving 7.</a:t>
            </a:r>
          </a:p>
          <a:p>
            <a:endParaRPr lang="en-US" sz="2000" dirty="0">
              <a:highlight>
                <a:srgbClr val="FFFF00"/>
              </a:highlight>
            </a:endParaRPr>
          </a:p>
          <a:p>
            <a:r>
              <a:rPr lang="en-US" sz="2000" b="1" dirty="0"/>
              <a:t>Public Works Services </a:t>
            </a:r>
            <a:r>
              <a:rPr lang="en-US" sz="2000" dirty="0"/>
              <a:t>include a Municipal Water Utility, Street Maintenance, Sidewalk Maintenance, Shade Tree Maintenance, Brush and leaf removal, Snow plowing and cleanup, Downtown beautification project support and an assortment of other tasks as deemed appropriate.</a:t>
            </a:r>
          </a:p>
          <a:p>
            <a:endParaRPr lang="en-US" sz="2000" dirty="0"/>
          </a:p>
          <a:p>
            <a:r>
              <a:rPr lang="en-US" sz="2000" b="1" dirty="0"/>
              <a:t>Administrative Services </a:t>
            </a:r>
            <a:r>
              <a:rPr lang="en-US" sz="2000" dirty="0"/>
              <a:t>include Utility and Tax billing support, Records searches, Financial accounts maintenance, Zoning services, and general functions supporting all Village operations.</a:t>
            </a:r>
          </a:p>
          <a:p>
            <a:endParaRPr lang="en-US" sz="2000" dirty="0"/>
          </a:p>
          <a:p>
            <a:r>
              <a:rPr lang="en-US" sz="2000" b="1" dirty="0"/>
              <a:t>Public Safety Services </a:t>
            </a:r>
            <a:r>
              <a:rPr lang="en-US" sz="2000" dirty="0"/>
              <a:t>Include a Fire Department, Crossing Guards supporting School Functions, and police presence provided by The Ontario County Sheriff’s Office and NYS Troopers.</a:t>
            </a:r>
          </a:p>
          <a:p>
            <a:endParaRPr lang="en-US" sz="2000" dirty="0"/>
          </a:p>
          <a:p>
            <a:r>
              <a:rPr lang="en-US" sz="2000" dirty="0"/>
              <a:t>The Members of your Governing Board provide oversight for All Village operations with the objective of ensuring that your community remains a healthy, attractive and desirable place to Live, work and play as directed by the Joint Comprehensive Plan for the Village and Town of Naples, 2015.</a:t>
            </a:r>
          </a:p>
          <a:p>
            <a:endParaRPr lang="en-US" sz="2000" dirty="0"/>
          </a:p>
        </p:txBody>
      </p:sp>
      <p:pic>
        <p:nvPicPr>
          <p:cNvPr id="15" name="Video 14">
            <a:hlinkClick r:id="" action="ppaction://media"/>
            <a:extLst>
              <a:ext uri="{FF2B5EF4-FFF2-40B4-BE49-F238E27FC236}">
                <a16:creationId xmlns:a16="http://schemas.microsoft.com/office/drawing/2014/main" id="{1459BB43-518D-4515-B416-58EE245B8E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47750994"/>
      </p:ext>
    </p:extLst>
  </p:cSld>
  <p:clrMapOvr>
    <a:masterClrMapping/>
  </p:clrMapOvr>
  <mc:AlternateContent xmlns:mc="http://schemas.openxmlformats.org/markup-compatibility/2006" xmlns:p14="http://schemas.microsoft.com/office/powerpoint/2010/main">
    <mc:Choice Requires="p14">
      <p:transition spd="slow" p14:dur="2000" advTm="79589"/>
    </mc:Choice>
    <mc:Fallback xmlns="">
      <p:transition spd="slow" advTm="7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DDBA6-CE19-4384-8C4B-75D4C2F8F198}"/>
              </a:ext>
            </a:extLst>
          </p:cNvPr>
          <p:cNvSpPr txBox="1"/>
          <p:nvPr/>
        </p:nvSpPr>
        <p:spPr>
          <a:xfrm>
            <a:off x="477078" y="636104"/>
            <a:ext cx="11317357" cy="6278642"/>
          </a:xfrm>
          <a:prstGeom prst="rect">
            <a:avLst/>
          </a:prstGeom>
          <a:noFill/>
        </p:spPr>
        <p:txBody>
          <a:bodyPr wrap="square" rtlCol="0">
            <a:spAutoFit/>
          </a:bodyPr>
          <a:lstStyle/>
          <a:p>
            <a:r>
              <a:rPr lang="en-US" dirty="0"/>
              <a:t> 			</a:t>
            </a:r>
            <a:r>
              <a:rPr lang="en-US" sz="2400" u="sng" dirty="0"/>
              <a:t>What are the Sources of Funding For Village Operations?</a:t>
            </a:r>
          </a:p>
          <a:p>
            <a:r>
              <a:rPr lang="en-US" sz="2400" dirty="0"/>
              <a:t>The Village Budget has many revenue and expense accounts but can be most easily Viewed as a Two Fund Budget.</a:t>
            </a:r>
          </a:p>
          <a:p>
            <a:endParaRPr lang="en-US" sz="2400" dirty="0"/>
          </a:p>
          <a:p>
            <a:r>
              <a:rPr lang="en-US" sz="2400" dirty="0"/>
              <a:t>1)WATER FUND: </a:t>
            </a:r>
          </a:p>
          <a:p>
            <a:r>
              <a:rPr lang="en-US" sz="2400" dirty="0"/>
              <a:t>The Water Fund is considered a Utility and, as such, should always be “self supporting”. Expenses related to the operation of the utility are paid by the users of the utility and are </a:t>
            </a:r>
            <a:r>
              <a:rPr lang="en-US" sz="2400" b="1" u="sng" dirty="0"/>
              <a:t>not</a:t>
            </a:r>
            <a:r>
              <a:rPr lang="en-US" sz="2400" dirty="0"/>
              <a:t> a consideration in the amount to be raised by property taxes.</a:t>
            </a:r>
          </a:p>
          <a:p>
            <a:endParaRPr lang="en-US" sz="2400" dirty="0"/>
          </a:p>
          <a:p>
            <a:r>
              <a:rPr lang="en-US" sz="2400" dirty="0"/>
              <a:t>2) GENERAL FUND:</a:t>
            </a:r>
          </a:p>
          <a:p>
            <a:r>
              <a:rPr lang="en-US" sz="2400" dirty="0"/>
              <a:t>The General Fund consists of a number of revenue sources including a local share of County Sales Tax revenue, Fire protection district revenue (Paid by all communities supported by the Naples Fire Department), Recreation fees to support youth programs, State Highway Aid, Zoning and administrative fees and Real Property Tax.</a:t>
            </a:r>
          </a:p>
          <a:p>
            <a:r>
              <a:rPr lang="en-US" sz="2400" dirty="0"/>
              <a:t>***The assessment of Real Property Tax is computed as the difference between revenues and expenses and is calculated after all appropriations have been carefully considered.</a:t>
            </a:r>
          </a:p>
          <a:p>
            <a:endParaRPr lang="en-US" dirty="0"/>
          </a:p>
        </p:txBody>
      </p:sp>
      <p:pic>
        <p:nvPicPr>
          <p:cNvPr id="7" name="Video 6">
            <a:hlinkClick r:id="" action="ppaction://media"/>
            <a:extLst>
              <a:ext uri="{FF2B5EF4-FFF2-40B4-BE49-F238E27FC236}">
                <a16:creationId xmlns:a16="http://schemas.microsoft.com/office/drawing/2014/main" id="{112E8D3C-EA19-4770-9096-7E6EB66B826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95769372"/>
      </p:ext>
    </p:extLst>
  </p:cSld>
  <p:clrMapOvr>
    <a:masterClrMapping/>
  </p:clrMapOvr>
  <mc:AlternateContent xmlns:mc="http://schemas.openxmlformats.org/markup-compatibility/2006" xmlns:p14="http://schemas.microsoft.com/office/powerpoint/2010/main">
    <mc:Choice Requires="p14">
      <p:transition spd="slow" p14:dur="2000" advTm="64386"/>
    </mc:Choice>
    <mc:Fallback xmlns="">
      <p:transition spd="slow" advTm="6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BD0AD5-AA58-4827-A863-A60DAD05B9FA}"/>
              </a:ext>
            </a:extLst>
          </p:cNvPr>
          <p:cNvGraphicFramePr>
            <a:graphicFrameLocks/>
          </p:cNvGraphicFramePr>
          <p:nvPr>
            <p:extLst>
              <p:ext uri="{D42A27DB-BD31-4B8C-83A1-F6EECF244321}">
                <p14:modId xmlns:p14="http://schemas.microsoft.com/office/powerpoint/2010/main" val="3613150981"/>
              </p:ext>
            </p:extLst>
          </p:nvPr>
        </p:nvGraphicFramePr>
        <p:xfrm>
          <a:off x="525806" y="49237"/>
          <a:ext cx="11555896" cy="664596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D8790D4A-56E9-4DB4-84F0-36848B43084B}"/>
              </a:ext>
            </a:extLst>
          </p:cNvPr>
          <p:cNvSpPr txBox="1"/>
          <p:nvPr/>
        </p:nvSpPr>
        <p:spPr>
          <a:xfrm>
            <a:off x="6691745" y="2147455"/>
            <a:ext cx="651164" cy="369332"/>
          </a:xfrm>
          <a:prstGeom prst="rect">
            <a:avLst/>
          </a:prstGeom>
          <a:noFill/>
        </p:spPr>
        <p:txBody>
          <a:bodyPr wrap="square" rtlCol="0">
            <a:spAutoFit/>
          </a:bodyPr>
          <a:lstStyle/>
          <a:p>
            <a:r>
              <a:rPr lang="en-US" dirty="0"/>
              <a:t>20%</a:t>
            </a:r>
          </a:p>
        </p:txBody>
      </p:sp>
      <p:pic>
        <p:nvPicPr>
          <p:cNvPr id="5" name="Video 4">
            <a:hlinkClick r:id="" action="ppaction://media"/>
            <a:extLst>
              <a:ext uri="{FF2B5EF4-FFF2-40B4-BE49-F238E27FC236}">
                <a16:creationId xmlns:a16="http://schemas.microsoft.com/office/drawing/2014/main" id="{06B84C48-013D-4A0A-8DA8-388DE0B96F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90878300"/>
      </p:ext>
    </p:extLst>
  </p:cSld>
  <p:clrMapOvr>
    <a:masterClrMapping/>
  </p:clrMapOvr>
  <mc:AlternateContent xmlns:mc="http://schemas.openxmlformats.org/markup-compatibility/2006" xmlns:p14="http://schemas.microsoft.com/office/powerpoint/2010/main">
    <mc:Choice Requires="p14">
      <p:transition spd="slow" p14:dur="2000" advTm="58925"/>
    </mc:Choice>
    <mc:Fallback xmlns="">
      <p:transition spd="slow" advTm="5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D7EEC0-F95B-4DC3-BF46-A31D6243F688}"/>
              </a:ext>
            </a:extLst>
          </p:cNvPr>
          <p:cNvSpPr txBox="1"/>
          <p:nvPr/>
        </p:nvSpPr>
        <p:spPr>
          <a:xfrm>
            <a:off x="410816" y="318052"/>
            <a:ext cx="11357113" cy="5940088"/>
          </a:xfrm>
          <a:prstGeom prst="rect">
            <a:avLst/>
          </a:prstGeom>
          <a:noFill/>
        </p:spPr>
        <p:txBody>
          <a:bodyPr wrap="square" rtlCol="0">
            <a:spAutoFit/>
          </a:bodyPr>
          <a:lstStyle/>
          <a:p>
            <a:pPr algn="ctr"/>
            <a:r>
              <a:rPr lang="en-US" sz="2000" u="sng" dirty="0"/>
              <a:t>    What Typical Expenses are Involved with the Operation of The Village of Naples?</a:t>
            </a:r>
          </a:p>
          <a:p>
            <a:endParaRPr lang="en-US" sz="2000" dirty="0"/>
          </a:p>
          <a:p>
            <a:r>
              <a:rPr lang="en-US" sz="2000" dirty="0"/>
              <a:t>While The Village of Naples budget has many line items, the appropriations can be described with a few basic categories.</a:t>
            </a:r>
          </a:p>
          <a:p>
            <a:endParaRPr lang="en-US" sz="2000" dirty="0"/>
          </a:p>
          <a:p>
            <a:pPr marL="342900" indent="-342900">
              <a:buAutoNum type="arabicParenR"/>
            </a:pPr>
            <a:r>
              <a:rPr lang="en-US" sz="2000" dirty="0"/>
              <a:t>Payroll Supporting 6 Full-Time Employees, 3 Part-Time Administrative Employees, 18 Seasonal Employees including Summer Rec and Crossing Guards as well as a 5 Member Board: Expenses include Salary,  Social Security, Medicare, Disability, Retirement, Unemployment and Workers Compensation.</a:t>
            </a:r>
          </a:p>
          <a:p>
            <a:pPr marL="342900" indent="-342900">
              <a:buAutoNum type="arabicParenR"/>
            </a:pPr>
            <a:r>
              <a:rPr lang="en-US" sz="2000" dirty="0"/>
              <a:t>Medical Insurance.</a:t>
            </a:r>
          </a:p>
          <a:p>
            <a:pPr marL="342900" indent="-342900">
              <a:buAutoNum type="arabicParenR"/>
            </a:pPr>
            <a:r>
              <a:rPr lang="en-US" sz="2000" dirty="0"/>
              <a:t>Property, Liability and Professional insurance.</a:t>
            </a:r>
          </a:p>
          <a:p>
            <a:pPr marL="342900" indent="-342900">
              <a:buAutoNum type="arabicParenR"/>
            </a:pPr>
            <a:r>
              <a:rPr lang="en-US" sz="2000" dirty="0"/>
              <a:t>Fire protection services: Shared with 6 other Municipalities.</a:t>
            </a:r>
          </a:p>
          <a:p>
            <a:pPr marL="342900" indent="-342900">
              <a:buAutoNum type="arabicParenR"/>
            </a:pPr>
            <a:r>
              <a:rPr lang="en-US" sz="2000" dirty="0"/>
              <a:t>Street Maintenance and General DPW:  Street Maintenance, Sidewalk Maintenance, Street Lighting, Snow removal, Energy Costs.</a:t>
            </a:r>
          </a:p>
          <a:p>
            <a:pPr marL="342900" indent="-342900">
              <a:buAutoNum type="arabicParenR"/>
            </a:pPr>
            <a:r>
              <a:rPr lang="en-US" sz="2000" dirty="0"/>
              <a:t>Water Operations: Water Plant Operations, Transmission and Distribution Operations.</a:t>
            </a:r>
          </a:p>
          <a:p>
            <a:pPr marL="342900" indent="-342900">
              <a:buAutoNum type="arabicParenR"/>
            </a:pPr>
            <a:r>
              <a:rPr lang="en-US" sz="2000" dirty="0"/>
              <a:t>Debt Service: Fire Department, Water Department, General Works Principal and Interest on Bond or Other Issues.</a:t>
            </a:r>
          </a:p>
          <a:p>
            <a:pPr marL="342900" indent="-342900">
              <a:buAutoNum type="arabicParenR"/>
            </a:pPr>
            <a:r>
              <a:rPr lang="en-US" sz="2000" dirty="0"/>
              <a:t>Other Contractual Obligations: Municipal Association Dues, </a:t>
            </a:r>
            <a:r>
              <a:rPr lang="en-US" sz="2000" dirty="0" err="1"/>
              <a:t>WaterShed</a:t>
            </a:r>
            <a:r>
              <a:rPr lang="en-US" sz="2000" dirty="0"/>
              <a:t>, Codification, Records Management, Central Data Processing, Youth Programs, Main Street Upkeep and Décor, Planning and Zoning, Contingency.</a:t>
            </a:r>
          </a:p>
        </p:txBody>
      </p:sp>
      <p:pic>
        <p:nvPicPr>
          <p:cNvPr id="4" name="Video 3">
            <a:hlinkClick r:id="" action="ppaction://media"/>
            <a:extLst>
              <a:ext uri="{FF2B5EF4-FFF2-40B4-BE49-F238E27FC236}">
                <a16:creationId xmlns:a16="http://schemas.microsoft.com/office/drawing/2014/main" id="{728246B3-DE08-437F-971A-82F8009C1F0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5388656"/>
      </p:ext>
    </p:extLst>
  </p:cSld>
  <p:clrMapOvr>
    <a:masterClrMapping/>
  </p:clrMapOvr>
  <mc:AlternateContent xmlns:mc="http://schemas.openxmlformats.org/markup-compatibility/2006" xmlns:p14="http://schemas.microsoft.com/office/powerpoint/2010/main">
    <mc:Choice Requires="p14">
      <p:transition spd="slow" p14:dur="2000" advTm="95074"/>
    </mc:Choice>
    <mc:Fallback xmlns="">
      <p:transition spd="slow" advTm="9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000BED9-16AE-4449-B2C3-52E2B3A871E8}"/>
              </a:ext>
            </a:extLst>
          </p:cNvPr>
          <p:cNvGraphicFramePr>
            <a:graphicFrameLocks/>
          </p:cNvGraphicFramePr>
          <p:nvPr>
            <p:extLst>
              <p:ext uri="{D42A27DB-BD31-4B8C-83A1-F6EECF244321}">
                <p14:modId xmlns:p14="http://schemas.microsoft.com/office/powerpoint/2010/main" val="2142647507"/>
              </p:ext>
            </p:extLst>
          </p:nvPr>
        </p:nvGraphicFramePr>
        <p:xfrm>
          <a:off x="463826" y="490329"/>
          <a:ext cx="11410122" cy="6056245"/>
        </p:xfrm>
        <a:graphic>
          <a:graphicData uri="http://schemas.openxmlformats.org/drawingml/2006/chart">
            <c:chart xmlns:c="http://schemas.openxmlformats.org/drawingml/2006/chart" xmlns:r="http://schemas.openxmlformats.org/officeDocument/2006/relationships" r:id="rId4"/>
          </a:graphicData>
        </a:graphic>
      </p:graphicFrame>
      <p:pic>
        <p:nvPicPr>
          <p:cNvPr id="4" name="Video 3">
            <a:hlinkClick r:id="" action="ppaction://media"/>
            <a:extLst>
              <a:ext uri="{FF2B5EF4-FFF2-40B4-BE49-F238E27FC236}">
                <a16:creationId xmlns:a16="http://schemas.microsoft.com/office/drawing/2014/main" id="{E63422B5-ACD9-471D-9449-8C6705062F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68959061"/>
      </p:ext>
    </p:extLst>
  </p:cSld>
  <p:clrMapOvr>
    <a:masterClrMapping/>
  </p:clrMapOvr>
  <mc:AlternateContent xmlns:mc="http://schemas.openxmlformats.org/markup-compatibility/2006" xmlns:p14="http://schemas.microsoft.com/office/powerpoint/2010/main">
    <mc:Choice Requires="p14">
      <p:transition spd="slow" p14:dur="2000" advTm="46748"/>
    </mc:Choice>
    <mc:Fallback xmlns="">
      <p:transition spd="slow" advTm="4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2B818B3-69A8-44DD-B8A0-F365D0AB4A58}"/>
              </a:ext>
            </a:extLst>
          </p:cNvPr>
          <p:cNvGraphicFramePr>
            <a:graphicFrameLocks/>
          </p:cNvGraphicFramePr>
          <p:nvPr>
            <p:extLst>
              <p:ext uri="{D42A27DB-BD31-4B8C-83A1-F6EECF244321}">
                <p14:modId xmlns:p14="http://schemas.microsoft.com/office/powerpoint/2010/main" val="3482533433"/>
              </p:ext>
            </p:extLst>
          </p:nvPr>
        </p:nvGraphicFramePr>
        <p:xfrm>
          <a:off x="662608" y="2266123"/>
          <a:ext cx="10588486" cy="413467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74D9CE83-CC67-4B1F-9006-E6DA124CA227}"/>
              </a:ext>
            </a:extLst>
          </p:cNvPr>
          <p:cNvSpPr txBox="1"/>
          <p:nvPr/>
        </p:nvSpPr>
        <p:spPr>
          <a:xfrm>
            <a:off x="2584174" y="477078"/>
            <a:ext cx="7898296" cy="461665"/>
          </a:xfrm>
          <a:prstGeom prst="rect">
            <a:avLst/>
          </a:prstGeom>
          <a:noFill/>
        </p:spPr>
        <p:txBody>
          <a:bodyPr wrap="square" rtlCol="0">
            <a:spAutoFit/>
          </a:bodyPr>
          <a:lstStyle/>
          <a:p>
            <a:r>
              <a:rPr lang="en-US" sz="2400" dirty="0"/>
              <a:t>Village of Naples 11 Year History: Appropriations by Year</a:t>
            </a:r>
          </a:p>
        </p:txBody>
      </p:sp>
      <p:pic>
        <p:nvPicPr>
          <p:cNvPr id="28" name="Video 27">
            <a:hlinkClick r:id="" action="ppaction://media"/>
            <a:extLst>
              <a:ext uri="{FF2B5EF4-FFF2-40B4-BE49-F238E27FC236}">
                <a16:creationId xmlns:a16="http://schemas.microsoft.com/office/drawing/2014/main" id="{D1316911-819B-431D-BE80-941C8FBF62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67408863"/>
      </p:ext>
    </p:extLst>
  </p:cSld>
  <p:clrMapOvr>
    <a:masterClrMapping/>
  </p:clrMapOvr>
  <mc:AlternateContent xmlns:mc="http://schemas.openxmlformats.org/markup-compatibility/2006" xmlns:p14="http://schemas.microsoft.com/office/powerpoint/2010/main">
    <mc:Choice Requires="p14">
      <p:transition spd="slow" p14:dur="2000" advTm="47860"/>
    </mc:Choice>
    <mc:Fallback xmlns="">
      <p:transition spd="slow" advTm="4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8C10DB1-B797-439B-9208-07694FCFFB89}"/>
              </a:ext>
            </a:extLst>
          </p:cNvPr>
          <p:cNvGraphicFramePr>
            <a:graphicFrameLocks/>
          </p:cNvGraphicFramePr>
          <p:nvPr>
            <p:extLst>
              <p:ext uri="{D42A27DB-BD31-4B8C-83A1-F6EECF244321}">
                <p14:modId xmlns:p14="http://schemas.microsoft.com/office/powerpoint/2010/main" val="890062372"/>
              </p:ext>
            </p:extLst>
          </p:nvPr>
        </p:nvGraphicFramePr>
        <p:xfrm>
          <a:off x="477078" y="410817"/>
          <a:ext cx="11383618" cy="5791200"/>
        </p:xfrm>
        <a:graphic>
          <a:graphicData uri="http://schemas.openxmlformats.org/drawingml/2006/chart">
            <c:chart xmlns:c="http://schemas.openxmlformats.org/drawingml/2006/chart" xmlns:r="http://schemas.openxmlformats.org/officeDocument/2006/relationships" r:id="rId4"/>
          </a:graphicData>
        </a:graphic>
      </p:graphicFrame>
      <p:pic>
        <p:nvPicPr>
          <p:cNvPr id="23" name="Video 22">
            <a:hlinkClick r:id="" action="ppaction://media"/>
            <a:extLst>
              <a:ext uri="{FF2B5EF4-FFF2-40B4-BE49-F238E27FC236}">
                <a16:creationId xmlns:a16="http://schemas.microsoft.com/office/drawing/2014/main" id="{69EA8594-EC64-4A76-BF63-CCC4702EEB6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01810080"/>
      </p:ext>
    </p:extLst>
  </p:cSld>
  <p:clrMapOvr>
    <a:masterClrMapping/>
  </p:clrMapOvr>
  <mc:AlternateContent xmlns:mc="http://schemas.openxmlformats.org/markup-compatibility/2006" xmlns:p14="http://schemas.microsoft.com/office/powerpoint/2010/main">
    <mc:Choice Requires="p14">
      <p:transition spd="slow" p14:dur="2000" advTm="64063"/>
    </mc:Choice>
    <mc:Fallback xmlns="">
      <p:transition spd="slow" advTm="64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8C10DB1-B797-439B-9208-07694FCFFB89}"/>
              </a:ext>
            </a:extLst>
          </p:cNvPr>
          <p:cNvGraphicFramePr>
            <a:graphicFrameLocks/>
          </p:cNvGraphicFramePr>
          <p:nvPr>
            <p:extLst>
              <p:ext uri="{D42A27DB-BD31-4B8C-83A1-F6EECF244321}">
                <p14:modId xmlns:p14="http://schemas.microsoft.com/office/powerpoint/2010/main" val="3904351059"/>
              </p:ext>
            </p:extLst>
          </p:nvPr>
        </p:nvGraphicFramePr>
        <p:xfrm>
          <a:off x="795129" y="543339"/>
          <a:ext cx="10866783" cy="5393635"/>
        </p:xfrm>
        <a:graphic>
          <a:graphicData uri="http://schemas.openxmlformats.org/drawingml/2006/chart">
            <c:chart xmlns:c="http://schemas.openxmlformats.org/drawingml/2006/chart" xmlns:r="http://schemas.openxmlformats.org/officeDocument/2006/relationships" r:id="rId4"/>
          </a:graphicData>
        </a:graphic>
      </p:graphicFrame>
      <p:pic>
        <p:nvPicPr>
          <p:cNvPr id="20" name="Video 19">
            <a:hlinkClick r:id="" action="ppaction://media"/>
            <a:extLst>
              <a:ext uri="{FF2B5EF4-FFF2-40B4-BE49-F238E27FC236}">
                <a16:creationId xmlns:a16="http://schemas.microsoft.com/office/drawing/2014/main" id="{15AF66EF-E089-4E85-9DB1-A800D382D6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558334519"/>
      </p:ext>
    </p:extLst>
  </p:cSld>
  <p:clrMapOvr>
    <a:masterClrMapping/>
  </p:clrMapOvr>
  <mc:AlternateContent xmlns:mc="http://schemas.openxmlformats.org/markup-compatibility/2006" xmlns:p14="http://schemas.microsoft.com/office/powerpoint/2010/main">
    <mc:Choice Requires="p14">
      <p:transition spd="slow" p14:dur="2000" advTm="48106"/>
    </mc:Choice>
    <mc:Fallback xmlns="">
      <p:transition spd="slow" advTm="4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TotalTime>
  <Words>530</Words>
  <Application>Microsoft Office PowerPoint</Application>
  <PresentationFormat>Widescreen</PresentationFormat>
  <Paragraphs>85</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Schenk</dc:creator>
  <cp:lastModifiedBy>Brian Schenk</cp:lastModifiedBy>
  <cp:revision>44</cp:revision>
  <dcterms:created xsi:type="dcterms:W3CDTF">2019-03-31T16:08:34Z</dcterms:created>
  <dcterms:modified xsi:type="dcterms:W3CDTF">2019-04-25T14:46:42Z</dcterms:modified>
</cp:coreProperties>
</file>